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6"/>
  </p:notesMasterIdLst>
  <p:handoutMasterIdLst>
    <p:handoutMasterId r:id="rId7"/>
  </p:handoutMasterIdLst>
  <p:sldIdLst>
    <p:sldId id="1034" r:id="rId2"/>
    <p:sldId id="599" r:id="rId3"/>
    <p:sldId id="257" r:id="rId4"/>
    <p:sldId id="1654" r:id="rId5"/>
  </p:sldIdLst>
  <p:sldSz cx="9144000" cy="6858000" type="screen4x3"/>
  <p:notesSz cx="6797675" cy="99282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6A58"/>
    <a:srgbClr val="FF7D32"/>
    <a:srgbClr val="ABABAB"/>
    <a:srgbClr val="FFCA00"/>
    <a:srgbClr val="476DCD"/>
    <a:srgbClr val="52BD41"/>
    <a:srgbClr val="36642D"/>
    <a:srgbClr val="0073DE"/>
    <a:srgbClr val="595959"/>
    <a:srgbClr val="7C7C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淺色樣式 2 - 輔色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38" autoAdjust="0"/>
    <p:restoredTop sz="94495"/>
  </p:normalViewPr>
  <p:slideViewPr>
    <p:cSldViewPr>
      <p:cViewPr varScale="1">
        <p:scale>
          <a:sx n="58" d="100"/>
          <a:sy n="58" d="100"/>
        </p:scale>
        <p:origin x="53" y="47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3D9C35-BE3F-4E18-BD0C-ECA38D56D583}" type="datetimeFigureOut">
              <a:rPr lang="zh-TW" altLang="en-US"/>
              <a:pPr>
                <a:defRPr/>
              </a:pPr>
              <a:t>2020/10/28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0567C0E-E52A-4F47-9C8C-491ED9529EF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4673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F7E11E7C-B65D-44DA-B094-3D5E72B8DFCE}" type="datetimeFigureOut">
              <a:rPr lang="zh-TW" altLang="en-US"/>
              <a:pPr>
                <a:defRPr/>
              </a:pPr>
              <a:t>2020/10/28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5630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F6ECBC96-4FAF-43C3-81B8-39A1209B475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70420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新細明體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10" descr="bann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80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字版面配置區 2"/>
          <p:cNvSpPr>
            <a:spLocks noGrp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lang="zh-TW" altLang="en-US" sz="440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</a:rPr>
              <a:t>            </a:t>
            </a:r>
          </a:p>
          <a:p>
            <a:pPr marL="0" lvl="1" algn="ctr">
              <a:defRPr/>
            </a:pPr>
            <a:r>
              <a:rPr lang="zh-TW" altLang="en-US" sz="440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</a:rPr>
              <a:t>   </a:t>
            </a:r>
          </a:p>
          <a:p>
            <a:pPr marL="0" lvl="2" algn="ctr">
              <a:defRPr/>
            </a:pPr>
            <a:r>
              <a:rPr lang="zh-TW" altLang="en-US" sz="440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</a:rPr>
              <a:t>   </a:t>
            </a:r>
          </a:p>
          <a:p>
            <a:pPr marL="0" lvl="3" algn="ctr">
              <a:defRPr/>
            </a:pPr>
            <a:r>
              <a:rPr lang="zh-TW" altLang="en-US" sz="440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</a:rPr>
              <a:t>   </a:t>
            </a:r>
          </a:p>
          <a:p>
            <a:pPr marL="0" lvl="4" algn="ctr">
              <a:defRPr/>
            </a:pPr>
            <a:r>
              <a:rPr lang="zh-TW" altLang="en-US" sz="440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</a:rPr>
              <a:t>   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867004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ea typeface="微軟正黑體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BF75F-884D-8349-AC0E-D3088A064FBD}" type="datetime1">
              <a:rPr lang="zh-TW" altLang="en-US"/>
              <a:pPr>
                <a:defRPr/>
              </a:pPr>
              <a:t>2020/10/28</a:t>
            </a:fld>
            <a:endParaRPr lang="en-US" altLang="zh-TW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FEBICO - CONFIDENTIAL</a:t>
            </a:r>
            <a:endParaRPr lang="zh-TW" altLang="en-US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CB1B0-DA59-3C41-847A-93C66D3F168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62005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10" descr="bann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0"/>
            <a:ext cx="9144000" cy="180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字版面配置區 2"/>
          <p:cNvSpPr>
            <a:spLocks noGrp="1"/>
          </p:cNvSpPr>
          <p:nvPr/>
        </p:nvSpPr>
        <p:spPr bwMode="auto">
          <a:xfrm>
            <a:off x="914400" y="1563688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lang="zh-TW" altLang="en-US" sz="440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</a:rPr>
              <a:t>            </a:t>
            </a:r>
          </a:p>
          <a:p>
            <a:pPr marL="0" lvl="1" algn="ctr">
              <a:defRPr/>
            </a:pPr>
            <a:r>
              <a:rPr lang="zh-TW" altLang="en-US" sz="440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</a:rPr>
              <a:t>   </a:t>
            </a:r>
          </a:p>
          <a:p>
            <a:pPr marL="0" lvl="2" algn="ctr">
              <a:defRPr/>
            </a:pPr>
            <a:r>
              <a:rPr lang="zh-TW" altLang="en-US" sz="440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</a:rPr>
              <a:t>   </a:t>
            </a:r>
          </a:p>
          <a:p>
            <a:pPr marL="0" lvl="3" algn="ctr">
              <a:defRPr/>
            </a:pPr>
            <a:r>
              <a:rPr lang="zh-TW" altLang="en-US" sz="440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</a:rPr>
              <a:t>   </a:t>
            </a:r>
          </a:p>
          <a:p>
            <a:pPr marL="0" lvl="4" algn="ctr">
              <a:defRPr/>
            </a:pPr>
            <a:r>
              <a:rPr lang="zh-TW" altLang="en-US" sz="440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</a:rPr>
              <a:t>   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90056" y="1488620"/>
            <a:ext cx="7996744" cy="970854"/>
          </a:xfrm>
          <a:prstGeom prst="rect">
            <a:avLst/>
          </a:prstGeom>
        </p:spPr>
        <p:txBody>
          <a:bodyPr/>
          <a:lstStyle>
            <a:lvl1pPr>
              <a:defRPr>
                <a:ea typeface="微軟正黑體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71472" y="2656523"/>
            <a:ext cx="3924328" cy="384431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軟正黑體" pitchFamily="34" charset="-120"/>
              </a:defRPr>
            </a:lvl1pPr>
            <a:lvl2pPr>
              <a:defRPr sz="2400">
                <a:ea typeface="微軟正黑體" pitchFamily="34" charset="-120"/>
              </a:defRPr>
            </a:lvl2pPr>
            <a:lvl3pPr>
              <a:defRPr sz="2000">
                <a:ea typeface="微軟正黑體" pitchFamily="34" charset="-120"/>
              </a:defRPr>
            </a:lvl3pPr>
            <a:lvl4pPr>
              <a:defRPr sz="1800">
                <a:ea typeface="微軟正黑體" pitchFamily="34" charset="-120"/>
              </a:defRPr>
            </a:lvl4pPr>
            <a:lvl5pPr>
              <a:defRPr sz="1800">
                <a:ea typeface="微軟正黑體" pitchFamily="34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58280" y="2685123"/>
            <a:ext cx="3924328" cy="384431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軟正黑體" pitchFamily="34" charset="-120"/>
              </a:defRPr>
            </a:lvl1pPr>
            <a:lvl2pPr>
              <a:defRPr sz="2400">
                <a:ea typeface="微軟正黑體" pitchFamily="34" charset="-120"/>
              </a:defRPr>
            </a:lvl2pPr>
            <a:lvl3pPr>
              <a:defRPr sz="2000">
                <a:ea typeface="微軟正黑體" pitchFamily="34" charset="-120"/>
              </a:defRPr>
            </a:lvl3pPr>
            <a:lvl4pPr>
              <a:defRPr sz="1800">
                <a:ea typeface="微軟正黑體" pitchFamily="34" charset="-120"/>
              </a:defRPr>
            </a:lvl4pPr>
            <a:lvl5pPr>
              <a:defRPr sz="1800">
                <a:ea typeface="微軟正黑體" pitchFamily="34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8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BF75F-884D-8349-AC0E-D3088A064FBD}" type="datetime1">
              <a:rPr lang="zh-TW" altLang="en-US"/>
              <a:pPr>
                <a:defRPr/>
              </a:pPr>
              <a:t>2020/10/28</a:t>
            </a:fld>
            <a:endParaRPr lang="en-US" altLang="zh-TW"/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FEBICO - CONFIDENTIAL</a:t>
            </a:r>
            <a:endParaRPr lang="zh-TW" altLang="en-US"/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CB1B0-DA59-3C41-847A-93C66D3F168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23132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10" descr="bann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80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字版面配置區 2"/>
          <p:cNvSpPr>
            <a:spLocks noGrp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lang="zh-TW" altLang="en-US" sz="440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</a:rPr>
              <a:t>            </a:t>
            </a:r>
          </a:p>
          <a:p>
            <a:pPr marL="0" lvl="1" algn="ctr">
              <a:defRPr/>
            </a:pPr>
            <a:r>
              <a:rPr lang="zh-TW" altLang="en-US" sz="440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</a:rPr>
              <a:t>   </a:t>
            </a:r>
          </a:p>
          <a:p>
            <a:pPr marL="0" lvl="2" algn="ctr">
              <a:defRPr/>
            </a:pPr>
            <a:r>
              <a:rPr lang="zh-TW" altLang="en-US" sz="440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</a:rPr>
              <a:t>   </a:t>
            </a:r>
          </a:p>
          <a:p>
            <a:pPr marL="0" lvl="3" algn="ctr">
              <a:defRPr/>
            </a:pPr>
            <a:r>
              <a:rPr lang="zh-TW" altLang="en-US" sz="440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</a:rPr>
              <a:t>   </a:t>
            </a:r>
          </a:p>
          <a:p>
            <a:pPr marL="0" lvl="4" algn="ctr">
              <a:defRPr/>
            </a:pPr>
            <a:r>
              <a:rPr lang="zh-TW" altLang="en-US" sz="440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</a:rPr>
              <a:t>   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BF75F-884D-8349-AC0E-D3088A064FBD}" type="datetime1">
              <a:rPr lang="zh-TW" altLang="en-US"/>
              <a:pPr>
                <a:defRPr/>
              </a:pPr>
              <a:t>2020/10/28</a:t>
            </a:fld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FEBICO - CONFIDENTIAL</a:t>
            </a: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CB1B0-DA59-3C41-847A-93C66D3F168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04500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BF75F-884D-8349-AC0E-D3088A064FBD}" type="datetime1">
              <a:rPr lang="zh-TW" altLang="en-US"/>
              <a:pPr>
                <a:defRPr/>
              </a:pPr>
              <a:t>2020/10/28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FEBICO - CONFIDENTIAL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CB1B0-DA59-3C41-847A-93C66D3F168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96149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10" descr="bann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180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字版面配置區 2"/>
          <p:cNvSpPr>
            <a:spLocks noGrp="1"/>
          </p:cNvSpPr>
          <p:nvPr/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lang="zh-TW" altLang="en-US" sz="330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</a:rPr>
              <a:t>            </a:t>
            </a:r>
          </a:p>
          <a:p>
            <a:pPr marL="0" lvl="1" algn="ctr">
              <a:defRPr/>
            </a:pPr>
            <a:r>
              <a:rPr lang="zh-TW" altLang="en-US" sz="330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</a:rPr>
              <a:t>   </a:t>
            </a:r>
          </a:p>
          <a:p>
            <a:pPr marL="0" lvl="2" algn="ctr">
              <a:defRPr/>
            </a:pPr>
            <a:r>
              <a:rPr lang="zh-TW" altLang="en-US" sz="330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</a:rPr>
              <a:t>   </a:t>
            </a:r>
          </a:p>
          <a:p>
            <a:pPr marL="0" lvl="3" algn="ctr">
              <a:defRPr/>
            </a:pPr>
            <a:r>
              <a:rPr lang="zh-TW" altLang="en-US" sz="330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</a:rPr>
              <a:t>   </a:t>
            </a:r>
          </a:p>
          <a:p>
            <a:pPr marL="0" lvl="4" algn="ctr">
              <a:defRPr/>
            </a:pPr>
            <a:r>
              <a:rPr lang="zh-TW" altLang="en-US" sz="330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</a:rPr>
              <a:t>   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867004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ea typeface="微軟正黑體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BF75F-884D-8349-AC0E-D3088A064FBD}" type="datetime1">
              <a:rPr lang="zh-TW" altLang="en-US"/>
              <a:pPr>
                <a:defRPr/>
              </a:pPr>
              <a:t>2020/10/28</a:t>
            </a:fld>
            <a:endParaRPr lang="en-US" altLang="zh-TW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FEBICO - CONFIDENTIAL</a:t>
            </a:r>
            <a:endParaRPr lang="zh-TW" altLang="en-US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CB1B0-DA59-3C41-847A-93C66D3F168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6980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文字版面配置區 2"/>
          <p:cNvSpPr>
            <a:spLocks noGrp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lang="zh-TW" altLang="en-US" sz="440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</a:rPr>
              <a:t>            </a:t>
            </a:r>
          </a:p>
          <a:p>
            <a:pPr marL="0" lvl="1" algn="ctr">
              <a:defRPr/>
            </a:pPr>
            <a:r>
              <a:rPr lang="zh-TW" altLang="en-US" sz="440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</a:rPr>
              <a:t>   </a:t>
            </a:r>
          </a:p>
          <a:p>
            <a:pPr marL="0" lvl="2" algn="ctr">
              <a:defRPr/>
            </a:pPr>
            <a:r>
              <a:rPr lang="zh-TW" altLang="en-US" sz="440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</a:rPr>
              <a:t>   </a:t>
            </a:r>
          </a:p>
          <a:p>
            <a:pPr marL="0" lvl="3" algn="ctr">
              <a:defRPr/>
            </a:pPr>
            <a:r>
              <a:rPr lang="zh-TW" altLang="en-US" sz="440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</a:rPr>
              <a:t>   </a:t>
            </a:r>
          </a:p>
          <a:p>
            <a:pPr marL="0" lvl="4" algn="ctr">
              <a:defRPr/>
            </a:pPr>
            <a:r>
              <a:rPr lang="zh-TW" altLang="en-US" sz="440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</a:rPr>
              <a:t>   </a:t>
            </a:r>
          </a:p>
        </p:txBody>
      </p:sp>
      <p:sp>
        <p:nvSpPr>
          <p:cNvPr id="8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Times New Roman" panose="02020603050405020304" pitchFamily="18" charset="0"/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B55411B6-32E3-4BBB-964F-F299CDD557D3}" type="datetimeFigureOut">
              <a:rPr lang="zh-TW" altLang="en-US"/>
              <a:pPr>
                <a:defRPr/>
              </a:pPr>
              <a:t>2020/10/28</a:t>
            </a:fld>
            <a:endParaRPr lang="zh-TW" altLang="en-US"/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rgbClr val="000000">
                    <a:tint val="75000"/>
                  </a:srgbClr>
                </a:solidFill>
                <a:latin typeface="+mn-lt"/>
                <a:ea typeface="微軟正黑體" pitchFamily="34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Times New Roman" panose="02020603050405020304" pitchFamily="18" charset="0"/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30C76A52-14C8-4D5D-A301-66DD15E93A7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pic>
        <p:nvPicPr>
          <p:cNvPr id="1030" name="圖片 12" descr="banner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1628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877" r:id="rId1"/>
    <p:sldLayoutId id="2147485879" r:id="rId2"/>
    <p:sldLayoutId id="2147485881" r:id="rId3"/>
    <p:sldLayoutId id="2147485898" r:id="rId4"/>
    <p:sldLayoutId id="2147485899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新細明體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  <a:cs typeface="新細明體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  <a:cs typeface="新細明體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  <a:cs typeface="新細明體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  <a:cs typeface="新細明體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新細明體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2">
            <a:extLst>
              <a:ext uri="{FF2B5EF4-FFF2-40B4-BE49-F238E27FC236}">
                <a16:creationId xmlns:a16="http://schemas.microsoft.com/office/drawing/2014/main" id="{A84DB4C9-3F75-4A8E-B06F-E060A0D7B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596" y="1340768"/>
            <a:ext cx="727280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ja-JP" sz="3600" b="1" dirty="0">
                <a:latin typeface="Cambria" panose="02040503050406030204" pitchFamily="18" charset="0"/>
                <a:ea typeface="Cambria" panose="02040503050406030204" pitchFamily="18" charset="0"/>
                <a:cs typeface="Cambria" charset="0"/>
              </a:rPr>
              <a:t>Far East Bio-Tec</a:t>
            </a:r>
            <a:r>
              <a:rPr lang="zh-TW" altLang="en-US" sz="3600" b="1" dirty="0">
                <a:latin typeface="Cambria" panose="02040503050406030204" pitchFamily="18" charset="0"/>
                <a:ea typeface="Cambria" charset="0"/>
                <a:cs typeface="Cambria" charset="0"/>
              </a:rPr>
              <a:t> </a:t>
            </a:r>
            <a:r>
              <a:rPr lang="en-US" altLang="zh-TW" sz="3600" b="1" dirty="0">
                <a:latin typeface="Cambria" panose="02040503050406030204" pitchFamily="18" charset="0"/>
                <a:ea typeface="Cambria" panose="02040503050406030204" pitchFamily="18" charset="0"/>
                <a:cs typeface="Cambria" charset="0"/>
              </a:rPr>
              <a:t>Group</a:t>
            </a:r>
          </a:p>
          <a:p>
            <a:pPr algn="ctr" eaLnBrk="1" hangingPunct="1"/>
            <a:r>
              <a:rPr lang="zh-TW" altLang="en-US" sz="3600" b="1" dirty="0">
                <a:latin typeface="Cambria" panose="02040503050406030204" pitchFamily="18" charset="0"/>
                <a:ea typeface="Cambria" charset="0"/>
                <a:cs typeface="Cambria" charset="0"/>
              </a:rPr>
              <a:t>台灣遠東生物科技集團</a:t>
            </a:r>
            <a:endParaRPr lang="en-US" altLang="zh-TW" sz="3600" b="1" dirty="0">
              <a:latin typeface="Cambria" panose="02040503050406030204" pitchFamily="18" charset="0"/>
              <a:ea typeface="Cambria" panose="02040503050406030204" pitchFamily="18" charset="0"/>
              <a:cs typeface="Cambria" charset="0"/>
            </a:endParaRPr>
          </a:p>
        </p:txBody>
      </p:sp>
      <p:sp>
        <p:nvSpPr>
          <p:cNvPr id="6" name="标题 6">
            <a:extLst>
              <a:ext uri="{FF2B5EF4-FFF2-40B4-BE49-F238E27FC236}">
                <a16:creationId xmlns:a16="http://schemas.microsoft.com/office/drawing/2014/main" id="{7B58E9EF-4019-466F-9187-5F1DF1355EBD}"/>
              </a:ext>
            </a:extLst>
          </p:cNvPr>
          <p:cNvSpPr txBox="1">
            <a:spLocks/>
          </p:cNvSpPr>
          <p:nvPr/>
        </p:nvSpPr>
        <p:spPr>
          <a:xfrm>
            <a:off x="684772" y="4941168"/>
            <a:ext cx="7776864" cy="1450994"/>
          </a:xfrm>
          <a:prstGeom prst="rect">
            <a:avLst/>
          </a:prstGeo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微軟正黑體" pitchFamily="34" charset="-120"/>
                <a:cs typeface="新細明體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  <a:cs typeface="新細明體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  <a:cs typeface="新細明體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  <a:cs typeface="新細明體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  <a:cs typeface="新細明體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000" u="sng" kern="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Presentation</a:t>
            </a:r>
            <a:r>
              <a:rPr lang="en-US" altLang="zh-CN" sz="2000" kern="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000" kern="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to Companies in </a:t>
            </a:r>
            <a:r>
              <a:rPr lang="en-US" altLang="zh-TW" sz="2000" kern="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CHINA</a:t>
            </a:r>
            <a:r>
              <a:rPr lang="zh-TW" altLang="en-US" sz="2000" kern="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altLang="zh-TW" sz="2000" kern="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Focus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000" kern="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Oct, 2020</a:t>
            </a:r>
            <a:endParaRPr lang="en-US" altLang="zh-TW" sz="2000" dirty="0">
              <a:latin typeface="Cambria" charset="0"/>
              <a:ea typeface="Cambria" charset="0"/>
              <a:cs typeface="Cambria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95CB9980-F30D-4238-843C-94A0DDF99B98}"/>
              </a:ext>
            </a:extLst>
          </p:cNvPr>
          <p:cNvSpPr txBox="1"/>
          <p:nvPr/>
        </p:nvSpPr>
        <p:spPr>
          <a:xfrm>
            <a:off x="674688" y="3501008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>
                <a:latin typeface="Cambria" panose="02040503050406030204" pitchFamily="18" charset="0"/>
                <a:ea typeface="Cambria" panose="02040503050406030204" pitchFamily="18" charset="0"/>
              </a:rPr>
              <a:t>New Drug Pipeline</a:t>
            </a:r>
            <a:endParaRPr lang="zh-TW" altLang="en-US" sz="36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590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613458"/>
            <a:ext cx="8229600" cy="1477962"/>
          </a:xfrm>
        </p:spPr>
        <p:txBody>
          <a:bodyPr/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Company Background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5BF75F-884D-8349-AC0E-D3088A064FBD}" type="datetime1">
              <a:rPr lang="zh-TW" altLang="en-US" smtClean="0"/>
              <a:pPr>
                <a:defRPr/>
              </a:pPr>
              <a:t>2020/10/28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FEBICO - CONFIDENTIAL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4CB1B0-DA59-3C41-847A-93C66D3F168F}" type="slidenum">
              <a:rPr lang="zh-TW" altLang="en-US" smtClean="0"/>
              <a:pPr>
                <a:defRPr/>
              </a:pPr>
              <a:t>2</a:t>
            </a:fld>
            <a:endParaRPr lang="en-US" altLang="zh-TW"/>
          </a:p>
        </p:txBody>
      </p:sp>
      <p:graphicFrame>
        <p:nvGraphicFramePr>
          <p:cNvPr id="8" name="Group 10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100328"/>
              </p:ext>
            </p:extLst>
          </p:nvPr>
        </p:nvGraphicFramePr>
        <p:xfrm>
          <a:off x="251520" y="2780928"/>
          <a:ext cx="8640960" cy="3087687"/>
        </p:xfrm>
        <a:graphic>
          <a:graphicData uri="http://schemas.openxmlformats.org/drawingml/2006/table">
            <a:tbl>
              <a:tblPr/>
              <a:tblGrid>
                <a:gridCol w="19310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9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Founded</a:t>
                      </a:r>
                      <a:endParaRPr kumimoji="1" lang="zh-TW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新細明體" charset="0"/>
                      </a:endParaRPr>
                    </a:p>
                  </a:txBody>
                  <a:tcPr marL="91441" marR="91441" marT="38098" marB="38098" anchor="ctr" horzOverflow="overflow">
                    <a:lnL w="12700" cap="flat" cmpd="sng" algn="ctr">
                      <a:solidFill>
                        <a:srgbClr val="00A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470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1976</a:t>
                      </a:r>
                      <a:r>
                        <a:rPr kumimoji="1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新細明體" charset="0"/>
                        </a:rPr>
                        <a:t> </a:t>
                      </a:r>
                    </a:p>
                  </a:txBody>
                  <a:tcPr marL="91441" marR="91441" marT="38098" marB="38098" anchor="ctr" horzOverflow="overflow">
                    <a:lnL w="12700" cap="flat" cmpd="sng" algn="ctr">
                      <a:solidFill>
                        <a:srgbClr val="00A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7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Characteristics</a:t>
                      </a:r>
                      <a:endParaRPr kumimoji="1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新細明體" charset="0"/>
                      </a:endParaRPr>
                    </a:p>
                  </a:txBody>
                  <a:tcPr marL="91441" marR="91441" marT="38098" marB="38098" anchor="ctr" horzOverflow="overflow">
                    <a:lnL w="12700" cap="flat" cmpd="sng" algn="ctr">
                      <a:solidFill>
                        <a:srgbClr val="00A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470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1.</a:t>
                      </a: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 Unicode MS" charset="0"/>
                        </a:rPr>
                        <a:t> </a:t>
                      </a: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Multinational Organic Certifications</a:t>
                      </a:r>
                      <a:b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標楷體" charset="0"/>
                          <a:cs typeface="Times New Roman" charset="0"/>
                        </a:rPr>
                      </a:b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標楷體" charset="0"/>
                          <a:cs typeface="Times New Roman" charset="0"/>
                        </a:rPr>
                        <a:t>2.</a:t>
                      </a: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標楷體" charset="0"/>
                          <a:cs typeface="Arial Unicode MS" charset="0"/>
                        </a:rPr>
                        <a:t> </a:t>
                      </a: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標楷體" charset="0"/>
                          <a:cs typeface="Times New Roman" charset="0"/>
                        </a:rPr>
                        <a:t>Manufacturing certifications: GAP, GMP,</a:t>
                      </a: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 </a:t>
                      </a: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標楷體" charset="0"/>
                          <a:cs typeface="Times New Roman" charset="0"/>
                        </a:rPr>
                        <a:t>ISO</a:t>
                      </a: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 </a:t>
                      </a: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標楷體" charset="0"/>
                          <a:cs typeface="Times New Roman" charset="0"/>
                        </a:rPr>
                        <a:t>and HACCP</a:t>
                      </a:r>
                      <a:b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標楷體" charset="0"/>
                          <a:cs typeface="Times New Roman" charset="0"/>
                        </a:rPr>
                      </a:b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標楷體" charset="0"/>
                          <a:cs typeface="Times New Roman" charset="0"/>
                        </a:rPr>
                        <a:t>3.</a:t>
                      </a: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 </a:t>
                      </a: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標楷體" charset="0"/>
                          <a:cs typeface="Times New Roman" charset="0"/>
                        </a:rPr>
                        <a:t>Global Sales:</a:t>
                      </a: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 </a:t>
                      </a: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標楷體" charset="0"/>
                          <a:cs typeface="Times New Roman" charset="0"/>
                        </a:rPr>
                        <a:t>60</a:t>
                      </a: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 </a:t>
                      </a: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標楷體" charset="0"/>
                          <a:cs typeface="Times New Roman" charset="0"/>
                        </a:rPr>
                        <a:t>countries</a:t>
                      </a:r>
                      <a:endParaRPr kumimoji="1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41" marR="91441" marT="38098" marB="38098" anchor="ctr" horzOverflow="overflow">
                    <a:lnL w="12700" cap="flat" cmpd="sng" algn="ctr">
                      <a:solidFill>
                        <a:srgbClr val="00A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7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Founders</a:t>
                      </a:r>
                    </a:p>
                  </a:txBody>
                  <a:tcPr marL="91441" marR="91441" marT="38098" marB="38098" anchor="ctr" horzOverflow="overflow">
                    <a:lnL w="12700" cap="flat" cmpd="sng" algn="ctr">
                      <a:solidFill>
                        <a:srgbClr val="00A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470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C.C. Chiueh</a:t>
                      </a:r>
                      <a:r>
                        <a:rPr kumimoji="1" lang="zh-TW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新細明體" charset="0"/>
                        </a:rPr>
                        <a:t> </a:t>
                      </a:r>
                    </a:p>
                  </a:txBody>
                  <a:tcPr marL="91441" marR="91441" marT="38098" marB="38098" anchor="ctr" horzOverflow="overflow">
                    <a:lnL w="12700" cap="flat" cmpd="sng" algn="ctr">
                      <a:solidFill>
                        <a:srgbClr val="00A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19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Employees numbers</a:t>
                      </a:r>
                      <a:endParaRPr kumimoji="1" lang="zh-TW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新細明體" charset="0"/>
                      </a:endParaRPr>
                    </a:p>
                  </a:txBody>
                  <a:tcPr marL="91441" marR="91441" marT="38098" marB="38098" anchor="ctr" horzOverflow="overflow">
                    <a:lnL w="12700" cap="flat" cmpd="sng" algn="ctr">
                      <a:solidFill>
                        <a:srgbClr val="00A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470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120</a:t>
                      </a:r>
                    </a:p>
                  </a:txBody>
                  <a:tcPr marL="91441" marR="91441" marT="38098" marB="38098" anchor="ctr" horzOverflow="overflow">
                    <a:lnL w="12700" cap="flat" cmpd="sng" algn="ctr">
                      <a:solidFill>
                        <a:srgbClr val="00A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821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>
            <a:extLst>
              <a:ext uri="{FF2B5EF4-FFF2-40B4-BE49-F238E27FC236}">
                <a16:creationId xmlns:a16="http://schemas.microsoft.com/office/drawing/2014/main" id="{D6DEC80D-BF95-4268-8449-9672AE6DD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57190"/>
            <a:ext cx="8229600" cy="1143000"/>
          </a:xfrm>
        </p:spPr>
        <p:txBody>
          <a:bodyPr/>
          <a:lstStyle/>
          <a:p>
            <a:r>
              <a:rPr lang="en-US" altLang="zh-TW" sz="3600" b="1" dirty="0">
                <a:latin typeface="Cambria" panose="02040503050406030204" pitchFamily="18" charset="0"/>
                <a:ea typeface="Cambria" panose="02040503050406030204" pitchFamily="18" charset="0"/>
              </a:rPr>
              <a:t>Company Introduction</a:t>
            </a:r>
            <a:endParaRPr lang="zh-TW" altLang="en-US" sz="3600" b="1" dirty="0">
              <a:latin typeface="Cambria" panose="02040503050406030204" pitchFamily="18" charset="0"/>
              <a:ea typeface="Arial Unicode MS" panose="020B0604020202020204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6BE930FC-B4B9-4CA7-A7F8-F4A6FF46CF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4250"/>
          <a:stretch/>
        </p:blipFill>
        <p:spPr>
          <a:xfrm>
            <a:off x="179512" y="1988840"/>
            <a:ext cx="5519654" cy="4475984"/>
          </a:xfrm>
          <a:prstGeom prst="rect">
            <a:avLst/>
          </a:prstGeom>
        </p:spPr>
      </p:pic>
      <p:sp>
        <p:nvSpPr>
          <p:cNvPr id="12" name="文字方塊 11">
            <a:extLst>
              <a:ext uri="{FF2B5EF4-FFF2-40B4-BE49-F238E27FC236}">
                <a16:creationId xmlns:a16="http://schemas.microsoft.com/office/drawing/2014/main" id="{7681ADA8-524B-4739-A9F7-A1A5C3A89AF9}"/>
              </a:ext>
            </a:extLst>
          </p:cNvPr>
          <p:cNvSpPr txBox="1"/>
          <p:nvPr/>
        </p:nvSpPr>
        <p:spPr>
          <a:xfrm>
            <a:off x="5752823" y="5663219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Cambria" panose="02040503050406030204" pitchFamily="18" charset="0"/>
                <a:ea typeface="Cambria" panose="02040503050406030204" pitchFamily="18" charset="0"/>
              </a:rPr>
              <a:t>Long-Term History and Well Quality Control</a:t>
            </a:r>
            <a:endParaRPr lang="zh-TW" altLang="en-US" dirty="0">
              <a:latin typeface="Cambria" panose="02040503050406030204" pitchFamily="18" charset="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2DF66DEC-5795-46D1-A46C-A03F2382E9E6}"/>
              </a:ext>
            </a:extLst>
          </p:cNvPr>
          <p:cNvSpPr txBox="1"/>
          <p:nvPr/>
        </p:nvSpPr>
        <p:spPr>
          <a:xfrm>
            <a:off x="5734143" y="4436979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Cambria" panose="02040503050406030204" pitchFamily="18" charset="0"/>
                <a:ea typeface="Cambria" panose="02040503050406030204" pitchFamily="18" charset="0"/>
              </a:rPr>
              <a:t>Sustain Research and Development </a:t>
            </a:r>
            <a:endParaRPr lang="zh-TW" altLang="en-US" dirty="0">
              <a:latin typeface="Cambria" panose="02040503050406030204" pitchFamily="18" charset="0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265690A1-DC3A-47DE-BBCF-63B566E8E244}"/>
              </a:ext>
            </a:extLst>
          </p:cNvPr>
          <p:cNvSpPr txBox="1"/>
          <p:nvPr/>
        </p:nvSpPr>
        <p:spPr>
          <a:xfrm>
            <a:off x="5727341" y="3124139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Cambria" panose="02040503050406030204" pitchFamily="18" charset="0"/>
                <a:ea typeface="Cambria" panose="02040503050406030204" pitchFamily="18" charset="0"/>
              </a:rPr>
              <a:t>R &amp; D Technology Commercialization </a:t>
            </a:r>
            <a:endParaRPr lang="zh-TW" altLang="en-US" dirty="0">
              <a:latin typeface="Cambria" panose="02040503050406030204" pitchFamily="18" charset="0"/>
            </a:endParaRP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8ED488B1-DF71-4A86-A907-AB9DFB2E31A8}"/>
              </a:ext>
            </a:extLst>
          </p:cNvPr>
          <p:cNvSpPr txBox="1"/>
          <p:nvPr/>
        </p:nvSpPr>
        <p:spPr>
          <a:xfrm>
            <a:off x="5727341" y="1997198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Cambria" panose="02040503050406030204" pitchFamily="18" charset="0"/>
                <a:ea typeface="Cambria" panose="02040503050406030204" pitchFamily="18" charset="0"/>
              </a:rPr>
              <a:t>Advanced Application</a:t>
            </a:r>
          </a:p>
          <a:p>
            <a:r>
              <a:rPr lang="en-US" altLang="zh-TW" dirty="0">
                <a:latin typeface="Cambria" panose="02040503050406030204" pitchFamily="18" charset="0"/>
                <a:ea typeface="Cambria" panose="02040503050406030204" pitchFamily="18" charset="0"/>
              </a:rPr>
              <a:t>New Drug Development</a:t>
            </a:r>
            <a:endParaRPr lang="zh-TW" altLang="en-US" dirty="0">
              <a:latin typeface="Cambria" panose="02040503050406030204" pitchFamily="18" charset="0"/>
            </a:endParaRPr>
          </a:p>
        </p:txBody>
      </p:sp>
      <p:sp>
        <p:nvSpPr>
          <p:cNvPr id="19" name="橢圓 18">
            <a:extLst>
              <a:ext uri="{FF2B5EF4-FFF2-40B4-BE49-F238E27FC236}">
                <a16:creationId xmlns:a16="http://schemas.microsoft.com/office/drawing/2014/main" id="{8829CC0E-EF61-49D3-A046-C15D600FCB7F}"/>
              </a:ext>
            </a:extLst>
          </p:cNvPr>
          <p:cNvSpPr/>
          <p:nvPr/>
        </p:nvSpPr>
        <p:spPr>
          <a:xfrm>
            <a:off x="2627784" y="5663219"/>
            <a:ext cx="864096" cy="801605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000" b="1" dirty="0"/>
              <a:t>Micro-organism</a:t>
            </a:r>
            <a:endParaRPr lang="zh-TW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27964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>
            <a:spLocks noGrp="1"/>
          </p:cNvSpPr>
          <p:nvPr>
            <p:ph type="title"/>
          </p:nvPr>
        </p:nvSpPr>
        <p:spPr>
          <a:xfrm>
            <a:off x="362879" y="1623499"/>
            <a:ext cx="8229600" cy="857250"/>
          </a:xfrm>
        </p:spPr>
        <p:txBody>
          <a:bodyPr/>
          <a:lstStyle/>
          <a:p>
            <a:pPr algn="ctr"/>
            <a:r>
              <a:rPr kumimoji="1" lang="en-US" altLang="zh-TW" sz="3600" b="1" dirty="0">
                <a:latin typeface="Cambria" charset="0"/>
                <a:ea typeface="Cambria" charset="0"/>
                <a:cs typeface="Cambria" charset="0"/>
              </a:rPr>
              <a:t>New Drug Pipeline</a:t>
            </a:r>
            <a:endParaRPr kumimoji="1" lang="zh-TW" altLang="en-US" sz="3600" b="1" dirty="0">
              <a:latin typeface="Cambria" charset="0"/>
              <a:ea typeface="Cambria" charset="0"/>
              <a:cs typeface="Cambria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788877"/>
              </p:ext>
            </p:extLst>
          </p:nvPr>
        </p:nvGraphicFramePr>
        <p:xfrm>
          <a:off x="251520" y="2551108"/>
          <a:ext cx="8496944" cy="3980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3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5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6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69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40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3765">
                <a:tc rowSpan="2">
                  <a:txBody>
                    <a:bodyPr/>
                    <a:lstStyle/>
                    <a:p>
                      <a:endParaRPr lang="zh-TW" altLang="en-US" sz="1400" b="1" i="0" dirty="0"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68580" marR="68580" marT="34290" marB="3429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2000" b="1" i="0" dirty="0">
                          <a:latin typeface="Cambria" charset="0"/>
                          <a:ea typeface="Cambria" charset="0"/>
                          <a:cs typeface="Cambria" charset="0"/>
                        </a:rPr>
                        <a:t>Pre-clinical</a:t>
                      </a:r>
                      <a:endParaRPr lang="zh-TW" altLang="en-US" sz="2000" b="1" i="0" dirty="0"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68580" marR="68580" marT="34290" marB="34290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sz="2000" b="1" i="0" dirty="0">
                          <a:latin typeface="Cambria" charset="0"/>
                          <a:ea typeface="Cambria" charset="0"/>
                          <a:cs typeface="Cambria" charset="0"/>
                        </a:rPr>
                        <a:t>Clinical trial</a:t>
                      </a:r>
                      <a:endParaRPr lang="zh-TW" altLang="en-US" sz="2000" b="1" i="0" dirty="0"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2000" b="1" i="0" dirty="0">
                          <a:latin typeface="Cambria" charset="0"/>
                          <a:ea typeface="Cambria" charset="0"/>
                          <a:cs typeface="Cambria" charset="0"/>
                        </a:rPr>
                        <a:t>NDA</a:t>
                      </a:r>
                      <a:endParaRPr lang="zh-TW" altLang="en-US" sz="2000" b="1" i="0" dirty="0"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76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i="0" dirty="0">
                          <a:latin typeface="Cambria" charset="0"/>
                          <a:ea typeface="Cambria" charset="0"/>
                          <a:cs typeface="Cambria" charset="0"/>
                        </a:rPr>
                        <a:t>IND</a:t>
                      </a:r>
                      <a:endParaRPr lang="zh-TW" altLang="en-US" sz="2000" b="1" i="0" dirty="0"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i="0" dirty="0">
                          <a:latin typeface="Cambria" charset="0"/>
                          <a:ea typeface="Cambria" charset="0"/>
                          <a:cs typeface="Cambria" charset="0"/>
                        </a:rPr>
                        <a:t>I</a:t>
                      </a:r>
                      <a:endParaRPr lang="zh-TW" altLang="en-US" sz="2000" b="1" i="0" dirty="0"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i="0" dirty="0">
                          <a:latin typeface="Cambria" charset="0"/>
                          <a:ea typeface="Cambria" charset="0"/>
                          <a:cs typeface="Cambria" charset="0"/>
                        </a:rPr>
                        <a:t>II</a:t>
                      </a:r>
                      <a:endParaRPr lang="zh-TW" altLang="en-US" sz="2000" b="1" i="0" dirty="0"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i="0" dirty="0">
                          <a:latin typeface="Cambria" charset="0"/>
                          <a:ea typeface="Cambria" charset="0"/>
                          <a:cs typeface="Cambria" charset="0"/>
                        </a:rPr>
                        <a:t>III</a:t>
                      </a:r>
                      <a:endParaRPr lang="zh-TW" altLang="en-US" sz="2000" b="1" i="0" dirty="0"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4418">
                <a:tc rowSpan="2">
                  <a:txBody>
                    <a:bodyPr/>
                    <a:lstStyle/>
                    <a:p>
                      <a:r>
                        <a:rPr lang="en-US" altLang="zh-TW" sz="2000" b="1" i="1" dirty="0">
                          <a:latin typeface="Cambria" charset="0"/>
                          <a:ea typeface="Cambria" charset="0"/>
                          <a:cs typeface="Cambria" charset="0"/>
                        </a:rPr>
                        <a:t>Apomivir</a:t>
                      </a:r>
                      <a:r>
                        <a:rPr lang="en-US" altLang="zh-TW" sz="2000" b="1" i="1" baseline="30000" dirty="0">
                          <a:latin typeface="Cambria" charset="0"/>
                          <a:ea typeface="Cambria" charset="0"/>
                          <a:cs typeface="Cambria" charset="0"/>
                        </a:rPr>
                        <a:t>®</a:t>
                      </a:r>
                      <a:br>
                        <a:rPr lang="en-US" altLang="zh-TW" sz="2000" b="1" i="1" baseline="30000" dirty="0">
                          <a:latin typeface="Cambria" charset="0"/>
                          <a:ea typeface="Cambria" charset="0"/>
                          <a:cs typeface="Cambria" charset="0"/>
                        </a:rPr>
                      </a:br>
                      <a:r>
                        <a:rPr lang="en-US" altLang="zh-TW" sz="2000" b="1" i="1" baseline="30000" dirty="0">
                          <a:latin typeface="Cambria" charset="0"/>
                          <a:ea typeface="Cambria" charset="0"/>
                          <a:cs typeface="Cambria" charset="0"/>
                        </a:rPr>
                        <a:t>(FB-1603)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zh-TW" altLang="en-US" sz="1400" b="1" i="0" dirty="0"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68580" marR="68580" marT="34290" marB="34290"/>
                </a:tc>
                <a:tc gridSpan="4">
                  <a:txBody>
                    <a:bodyPr/>
                    <a:lstStyle/>
                    <a:p>
                      <a:endParaRPr lang="zh-TW" altLang="en-US" sz="1400" b="1" i="0" dirty="0"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TW" sz="1400" b="1" i="0" dirty="0">
                        <a:latin typeface="Cambria" charset="0"/>
                        <a:ea typeface="Cambria" charset="0"/>
                        <a:cs typeface="Cambria" charset="0"/>
                      </a:endParaRPr>
                    </a:p>
                    <a:p>
                      <a:endParaRPr lang="zh-TW" altLang="en-US" sz="1400" b="1" i="0" dirty="0"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0122">
                <a:tc vMerge="1">
                  <a:txBody>
                    <a:bodyPr/>
                    <a:lstStyle/>
                    <a:p>
                      <a:endParaRPr lang="en-US" altLang="zh-TW" sz="2000" b="1" i="0" baseline="30000" dirty="0"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zh-TW" altLang="en-US" sz="1400" b="1" i="0" dirty="0"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68580" marR="68580" marT="34290" marB="34290"/>
                </a:tc>
                <a:tc gridSpan="4">
                  <a:txBody>
                    <a:bodyPr/>
                    <a:lstStyle/>
                    <a:p>
                      <a:endParaRPr lang="zh-TW" altLang="en-US" sz="1400" b="1" i="0" dirty="0"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400" b="1" i="0" dirty="0"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60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i="0" dirty="0" err="1">
                          <a:latin typeface="Cambria" charset="0"/>
                          <a:ea typeface="Cambria" charset="0"/>
                          <a:cs typeface="Cambria" charset="0"/>
                        </a:rPr>
                        <a:t>ApoFev</a:t>
                      </a:r>
                      <a:br>
                        <a:rPr lang="en-US" altLang="zh-TW" sz="1800" b="1" i="0" dirty="0">
                          <a:latin typeface="Cambria" charset="0"/>
                          <a:ea typeface="Cambria" charset="0"/>
                          <a:cs typeface="Cambria" charset="0"/>
                        </a:rPr>
                      </a:br>
                      <a:r>
                        <a:rPr lang="en-US" altLang="zh-TW" sz="1800" b="1" i="0" dirty="0">
                          <a:latin typeface="Cambria" charset="0"/>
                          <a:ea typeface="Cambria" charset="0"/>
                          <a:cs typeface="Cambria" charset="0"/>
                        </a:rPr>
                        <a:t>(Botanical)</a:t>
                      </a:r>
                      <a:endParaRPr lang="en-US" altLang="zh-TW" sz="1800" b="1" i="0" baseline="0" dirty="0"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endParaRPr lang="zh-TW" altLang="en-US" sz="1400" b="1" i="0" dirty="0"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68580" marR="68580" marT="34290" marB="34290"/>
                </a:tc>
                <a:tc gridSpan="4">
                  <a:txBody>
                    <a:bodyPr/>
                    <a:lstStyle/>
                    <a:p>
                      <a:endParaRPr lang="zh-TW" altLang="en-US" sz="1400" b="1" i="0" dirty="0"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400" b="1" i="0" dirty="0"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60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i="0" baseline="0" dirty="0">
                          <a:latin typeface="Cambria" charset="0"/>
                          <a:ea typeface="Cambria" charset="0"/>
                          <a:cs typeface="Cambria" charset="0"/>
                        </a:rPr>
                        <a:t>FB-1807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zh-TW" altLang="en-US" sz="1400" b="1" i="0" dirty="0"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68580" marR="68580" marT="34290" marB="34290"/>
                </a:tc>
                <a:tc gridSpan="4">
                  <a:txBody>
                    <a:bodyPr/>
                    <a:lstStyle/>
                    <a:p>
                      <a:endParaRPr lang="zh-TW" altLang="en-US" sz="1400" b="1" i="0" dirty="0"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400" b="1" i="0" dirty="0"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18472927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en-US" altLang="zh-TW" sz="1800" b="1" i="0" dirty="0">
                          <a:latin typeface="Cambria" charset="0"/>
                          <a:ea typeface="Cambria" charset="0"/>
                          <a:cs typeface="Cambria" charset="0"/>
                        </a:rPr>
                        <a:t>FB-1808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zh-TW" altLang="en-US" sz="1400" b="1" i="0" dirty="0"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68580" marR="68580" marT="34290" marB="34290"/>
                </a:tc>
                <a:tc gridSpan="4">
                  <a:txBody>
                    <a:bodyPr/>
                    <a:lstStyle/>
                    <a:p>
                      <a:endParaRPr lang="zh-TW" altLang="en-US" sz="1400" b="1" i="0" dirty="0"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400" b="1" i="0" dirty="0"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向右箭號 4"/>
          <p:cNvSpPr/>
          <p:nvPr/>
        </p:nvSpPr>
        <p:spPr>
          <a:xfrm>
            <a:off x="1694964" y="3489544"/>
            <a:ext cx="3434968" cy="435783"/>
          </a:xfrm>
          <a:prstGeom prst="rightArrow">
            <a:avLst/>
          </a:prstGeom>
          <a:solidFill>
            <a:srgbClr val="150D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500" dirty="0">
                <a:latin typeface="Cambria" charset="0"/>
                <a:ea typeface="Cambria" charset="0"/>
                <a:cs typeface="Cambria" charset="0"/>
              </a:rPr>
              <a:t>IND120123  Influenza treat</a:t>
            </a:r>
            <a:endParaRPr lang="zh-TW" altLang="en-US" sz="1500" dirty="0">
              <a:latin typeface="Cambria" charset="0"/>
              <a:ea typeface="Cambria" charset="0"/>
              <a:cs typeface="Cambria" charset="0"/>
            </a:endParaRPr>
          </a:p>
        </p:txBody>
      </p:sp>
      <p:sp>
        <p:nvSpPr>
          <p:cNvPr id="7" name="向右箭號 6"/>
          <p:cNvSpPr/>
          <p:nvPr/>
        </p:nvSpPr>
        <p:spPr>
          <a:xfrm>
            <a:off x="1691681" y="6105345"/>
            <a:ext cx="2013113" cy="435783"/>
          </a:xfrm>
          <a:prstGeom prst="rightArrow">
            <a:avLst/>
          </a:prstGeom>
          <a:solidFill>
            <a:srgbClr val="150D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/>
              <a:t>HBV sero-conversion</a:t>
            </a:r>
            <a:endParaRPr lang="zh-TW" altLang="en-US" sz="1200" dirty="0"/>
          </a:p>
        </p:txBody>
      </p:sp>
      <p:sp>
        <p:nvSpPr>
          <p:cNvPr id="8" name="向右箭號 7"/>
          <p:cNvSpPr/>
          <p:nvPr/>
        </p:nvSpPr>
        <p:spPr>
          <a:xfrm>
            <a:off x="1694963" y="3995686"/>
            <a:ext cx="2013114" cy="435783"/>
          </a:xfrm>
          <a:prstGeom prst="rightArrow">
            <a:avLst/>
          </a:prstGeom>
          <a:solidFill>
            <a:srgbClr val="ED6A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>
                <a:latin typeface="Cambria" charset="0"/>
                <a:ea typeface="Cambria" charset="0"/>
                <a:cs typeface="Cambria" charset="0"/>
              </a:rPr>
              <a:t>COVID-19</a:t>
            </a:r>
            <a:endParaRPr lang="zh-TW" altLang="en-US" sz="1400" dirty="0">
              <a:latin typeface="Cambria" charset="0"/>
              <a:ea typeface="Cambria" charset="0"/>
              <a:cs typeface="Cambria" charset="0"/>
            </a:endParaRPr>
          </a:p>
        </p:txBody>
      </p:sp>
      <p:sp>
        <p:nvSpPr>
          <p:cNvPr id="9" name="向右箭號 8"/>
          <p:cNvSpPr/>
          <p:nvPr/>
        </p:nvSpPr>
        <p:spPr>
          <a:xfrm>
            <a:off x="3765109" y="4680597"/>
            <a:ext cx="1364821" cy="435783"/>
          </a:xfrm>
          <a:prstGeom prst="rightArrow">
            <a:avLst/>
          </a:prstGeom>
          <a:solidFill>
            <a:srgbClr val="ED6A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500" dirty="0">
                <a:latin typeface="Cambria" charset="0"/>
                <a:ea typeface="Cambria" charset="0"/>
                <a:cs typeface="Cambria" charset="0"/>
              </a:rPr>
              <a:t>2021 Q2</a:t>
            </a:r>
            <a:endParaRPr lang="zh-TW" altLang="en-US" sz="1500" dirty="0">
              <a:latin typeface="Cambria" charset="0"/>
              <a:ea typeface="Cambria" charset="0"/>
              <a:cs typeface="Cambria" charset="0"/>
            </a:endParaRPr>
          </a:p>
        </p:txBody>
      </p:sp>
      <p:sp>
        <p:nvSpPr>
          <p:cNvPr id="10" name="向右箭號 9"/>
          <p:cNvSpPr/>
          <p:nvPr/>
        </p:nvSpPr>
        <p:spPr>
          <a:xfrm>
            <a:off x="1691681" y="4680597"/>
            <a:ext cx="2013113" cy="435783"/>
          </a:xfrm>
          <a:prstGeom prst="rightArrow">
            <a:avLst/>
          </a:prstGeom>
          <a:solidFill>
            <a:srgbClr val="150D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/>
              <a:t>Liver Fibrosis</a:t>
            </a:r>
            <a:endParaRPr lang="zh-TW" altLang="en-US" sz="1200" dirty="0"/>
          </a:p>
        </p:txBody>
      </p:sp>
      <p:sp>
        <p:nvSpPr>
          <p:cNvPr id="2" name="向右箭號 8">
            <a:extLst>
              <a:ext uri="{FF2B5EF4-FFF2-40B4-BE49-F238E27FC236}">
                <a16:creationId xmlns:a16="http://schemas.microsoft.com/office/drawing/2014/main" id="{8B00BE13-9B4A-4633-83E0-39F8424D3DD5}"/>
              </a:ext>
            </a:extLst>
          </p:cNvPr>
          <p:cNvSpPr/>
          <p:nvPr/>
        </p:nvSpPr>
        <p:spPr>
          <a:xfrm>
            <a:off x="3765111" y="6095503"/>
            <a:ext cx="1364819" cy="435783"/>
          </a:xfrm>
          <a:prstGeom prst="rightArrow">
            <a:avLst/>
          </a:prstGeom>
          <a:solidFill>
            <a:srgbClr val="ED6A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500" dirty="0">
                <a:latin typeface="Cambria" charset="0"/>
                <a:ea typeface="Cambria" charset="0"/>
                <a:cs typeface="Cambria" charset="0"/>
              </a:rPr>
              <a:t>2022 Q2</a:t>
            </a:r>
            <a:endParaRPr lang="zh-TW" altLang="en-US" sz="1500" dirty="0">
              <a:latin typeface="Cambria" charset="0"/>
              <a:ea typeface="Cambria" charset="0"/>
              <a:cs typeface="Cambria" charset="0"/>
            </a:endParaRPr>
          </a:p>
        </p:txBody>
      </p:sp>
      <p:sp>
        <p:nvSpPr>
          <p:cNvPr id="6" name="向右箭號 9">
            <a:extLst>
              <a:ext uri="{FF2B5EF4-FFF2-40B4-BE49-F238E27FC236}">
                <a16:creationId xmlns:a16="http://schemas.microsoft.com/office/drawing/2014/main" id="{F753DF51-880D-4A87-ABFF-15F5E18AFDDB}"/>
              </a:ext>
            </a:extLst>
          </p:cNvPr>
          <p:cNvSpPr/>
          <p:nvPr/>
        </p:nvSpPr>
        <p:spPr>
          <a:xfrm>
            <a:off x="1691681" y="5420434"/>
            <a:ext cx="2013113" cy="435783"/>
          </a:xfrm>
          <a:prstGeom prst="rightArrow">
            <a:avLst/>
          </a:prstGeom>
          <a:solidFill>
            <a:srgbClr val="150D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/>
              <a:t>Liver Fibrosis</a:t>
            </a:r>
            <a:endParaRPr lang="zh-TW" altLang="en-US" sz="1200" dirty="0"/>
          </a:p>
        </p:txBody>
      </p:sp>
      <p:sp>
        <p:nvSpPr>
          <p:cNvPr id="14" name="向右箭號 8">
            <a:extLst>
              <a:ext uri="{FF2B5EF4-FFF2-40B4-BE49-F238E27FC236}">
                <a16:creationId xmlns:a16="http://schemas.microsoft.com/office/drawing/2014/main" id="{744887E4-B9AD-47F6-95A1-E5E012E54076}"/>
              </a:ext>
            </a:extLst>
          </p:cNvPr>
          <p:cNvSpPr/>
          <p:nvPr/>
        </p:nvSpPr>
        <p:spPr>
          <a:xfrm>
            <a:off x="3765111" y="3995686"/>
            <a:ext cx="1364820" cy="435783"/>
          </a:xfrm>
          <a:prstGeom prst="rightArrow">
            <a:avLst/>
          </a:prstGeom>
          <a:solidFill>
            <a:srgbClr val="ED6A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500" dirty="0">
                <a:latin typeface="Cambria" charset="0"/>
                <a:ea typeface="Cambria" charset="0"/>
                <a:cs typeface="Cambria" charset="0"/>
              </a:rPr>
              <a:t>2021 Q1</a:t>
            </a:r>
            <a:endParaRPr lang="zh-TW" altLang="en-US" sz="1500" dirty="0">
              <a:latin typeface="Cambria" charset="0"/>
              <a:ea typeface="Cambria" charset="0"/>
              <a:cs typeface="Cambria" charset="0"/>
            </a:endParaRPr>
          </a:p>
        </p:txBody>
      </p:sp>
      <p:sp>
        <p:nvSpPr>
          <p:cNvPr id="16" name="向右箭號 8">
            <a:extLst>
              <a:ext uri="{FF2B5EF4-FFF2-40B4-BE49-F238E27FC236}">
                <a16:creationId xmlns:a16="http://schemas.microsoft.com/office/drawing/2014/main" id="{757AFAB9-E3D6-426B-9180-E113C2E709CC}"/>
              </a:ext>
            </a:extLst>
          </p:cNvPr>
          <p:cNvSpPr/>
          <p:nvPr/>
        </p:nvSpPr>
        <p:spPr>
          <a:xfrm>
            <a:off x="3779912" y="5373216"/>
            <a:ext cx="1350018" cy="435783"/>
          </a:xfrm>
          <a:prstGeom prst="rightArrow">
            <a:avLst/>
          </a:prstGeom>
          <a:solidFill>
            <a:srgbClr val="ED6A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500" dirty="0">
                <a:latin typeface="Cambria" charset="0"/>
                <a:ea typeface="Cambria" charset="0"/>
                <a:cs typeface="Cambria" charset="0"/>
              </a:rPr>
              <a:t>2022 Q4</a:t>
            </a:r>
            <a:endParaRPr lang="zh-TW" altLang="en-US" sz="1500" dirty="0">
              <a:latin typeface="Cambria" charset="0"/>
              <a:ea typeface="Cambria" charset="0"/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279511"/>
      </p:ext>
    </p:extLst>
  </p:cSld>
  <p:clrMapOvr>
    <a:masterClrMapping/>
  </p:clrMapOvr>
</p:sld>
</file>

<file path=ppt/theme/theme1.xml><?xml version="1.0" encoding="utf-8"?>
<a:theme xmlns:a="http://schemas.openxmlformats.org/drawingml/2006/main" name="5_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vuvvugi">
      <a:majorFont>
        <a:latin typeface="Microsoft JhengHei"/>
        <a:ea typeface="Microsoft JhengHei"/>
        <a:cs typeface=""/>
      </a:majorFont>
      <a:minorFont>
        <a:latin typeface="Microsoft JhengHei"/>
        <a:ea typeface="Microsoft Jheng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19104</TotalTime>
  <Words>130</Words>
  <Application>Microsoft Office PowerPoint</Application>
  <PresentationFormat>如螢幕大小 (4:3)</PresentationFormat>
  <Paragraphs>46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Microsoft JhengHei</vt:lpstr>
      <vt:lpstr>Calibri</vt:lpstr>
      <vt:lpstr>Cambria</vt:lpstr>
      <vt:lpstr>Times New Roman</vt:lpstr>
      <vt:lpstr>Wingdings 2</vt:lpstr>
      <vt:lpstr>5_預設簡報設計</vt:lpstr>
      <vt:lpstr>PowerPoint 簡報</vt:lpstr>
      <vt:lpstr>Company Background</vt:lpstr>
      <vt:lpstr>Company Introduction</vt:lpstr>
      <vt:lpstr>New Drug Pipeline</vt:lpstr>
    </vt:vector>
  </TitlesOfParts>
  <Company>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市場分析</dc:title>
  <dc:creator>Sophie</dc:creator>
  <cp:lastModifiedBy>Nick - 闕俊瑋</cp:lastModifiedBy>
  <cp:revision>936</cp:revision>
  <cp:lastPrinted>2019-05-15T02:02:45Z</cp:lastPrinted>
  <dcterms:created xsi:type="dcterms:W3CDTF">2015-10-15T02:39:54Z</dcterms:created>
  <dcterms:modified xsi:type="dcterms:W3CDTF">2020-10-28T04:13:37Z</dcterms:modified>
</cp:coreProperties>
</file>