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352" r:id="rId3"/>
    <p:sldId id="260" r:id="rId4"/>
    <p:sldId id="262" r:id="rId5"/>
    <p:sldId id="266" r:id="rId6"/>
    <p:sldId id="259" r:id="rId7"/>
    <p:sldId id="272" r:id="rId8"/>
    <p:sldId id="264" r:id="rId9"/>
    <p:sldId id="287" r:id="rId10"/>
    <p:sldId id="268" r:id="rId11"/>
    <p:sldId id="269" r:id="rId12"/>
    <p:sldId id="355" r:id="rId13"/>
    <p:sldId id="351" r:id="rId14"/>
    <p:sldId id="270" r:id="rId15"/>
    <p:sldId id="300" r:id="rId16"/>
    <p:sldId id="274" r:id="rId17"/>
    <p:sldId id="289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51619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51619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51619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51619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51619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51619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51619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51619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51619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F9F"/>
    <a:srgbClr val="1B0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151619"/>
        </a:fontRef>
        <a:srgbClr val="15161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151619"/>
        </a:fontRef>
        <a:srgbClr val="15161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51619"/>
              </a:solidFill>
              <a:prstDash val="solid"/>
              <a:round/>
            </a:ln>
          </a:top>
          <a:bottom>
            <a:ln w="25400" cap="flat">
              <a:solidFill>
                <a:srgbClr val="15161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51619"/>
              </a:solidFill>
              <a:prstDash val="solid"/>
              <a:round/>
            </a:ln>
          </a:top>
          <a:bottom>
            <a:ln w="25400" cap="flat">
              <a:solidFill>
                <a:srgbClr val="15161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151619"/>
        </a:fontRef>
        <a:srgbClr val="15161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E5EB"/>
          </a:solidFill>
        </a:fill>
      </a:tcStyle>
    </a:wholeTbl>
    <a:band2H>
      <a:tcTxStyle/>
      <a:tcStyle>
        <a:tcBdr/>
        <a:fill>
          <a:solidFill>
            <a:srgbClr val="EAF2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51619"/>
        </a:fontRef>
        <a:srgbClr val="15161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FE8"/>
          </a:solidFill>
        </a:fill>
      </a:tcStyle>
    </a:wholeTbl>
    <a:band2H>
      <a:tcTxStyle/>
      <a:tcStyle>
        <a:tcBdr/>
        <a:fill>
          <a:solidFill>
            <a:srgbClr val="E7F0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51619"/>
        </a:fontRef>
        <a:srgbClr val="15161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6E0"/>
          </a:solidFill>
        </a:fill>
      </a:tcStyle>
    </a:wholeTbl>
    <a:band2H>
      <a:tcTxStyle/>
      <a:tcStyle>
        <a:tcBdr/>
        <a:fill>
          <a:solidFill>
            <a:srgbClr val="E6EC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51619"/>
        </a:fontRef>
        <a:srgbClr val="15161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51619"/>
        </a:fontRef>
        <a:srgbClr val="15161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51619"/>
              </a:solidFill>
              <a:prstDash val="solid"/>
              <a:round/>
            </a:ln>
          </a:top>
          <a:bottom>
            <a:ln w="25400" cap="flat">
              <a:solidFill>
                <a:srgbClr val="15161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51619"/>
              </a:solidFill>
              <a:prstDash val="solid"/>
              <a:round/>
            </a:ln>
          </a:top>
          <a:bottom>
            <a:ln w="25400" cap="flat">
              <a:solidFill>
                <a:srgbClr val="15161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51619"/>
        </a:fontRef>
        <a:srgbClr val="15161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5161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5161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51619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-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sz="1600" b="0" i="0" u="none" strike="noStrike">
                <a:solidFill>
                  <a:srgbClr val="151619"/>
                </a:solidFill>
                <a:latin typeface="Helvetica Neue Thin"/>
              </a:defRPr>
            </a:pPr>
            <a:r>
              <a:rPr lang="en-US" sz="1600" b="0" i="0" u="none" strike="noStrike">
                <a:solidFill>
                  <a:srgbClr val="151619"/>
                </a:solidFill>
                <a:latin typeface="Helvetica Neue Thin"/>
              </a:rPr>
              <a:t>H3 c/s</a:t>
            </a:r>
          </a:p>
        </c:rich>
      </c:tx>
      <c:layout>
        <c:manualLayout>
          <c:xMode val="edge"/>
          <c:yMode val="edge"/>
          <c:x val="0.45808500000000002"/>
          <c:y val="0"/>
          <c:w val="8.3830699999999994E-2"/>
          <c:h val="3.73058E-2"/>
        </c:manualLayout>
      </c:layout>
      <c:overlay val="1"/>
      <c:spPr>
        <a:noFill/>
        <a:effectLst/>
      </c:spPr>
    </c:title>
    <c:autoTitleDeleted val="0"/>
    <c:view3D>
      <c:rotX val="12"/>
      <c:hPercent val="53"/>
      <c:rotY val="23"/>
      <c:depthPercent val="36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bar3DChart>
        <c:barDir val="col"/>
        <c:grouping val="clustered"/>
        <c:varyColors val="0"/>
        <c:ser>
          <c:idx val="0"/>
          <c:order val="0"/>
          <c:tx>
            <c:v>H3 c/s</c:v>
          </c:tx>
          <c:spPr>
            <a:solidFill>
              <a:srgbClr val="FF2600"/>
            </a:solidFill>
            <a:ln w="6350" cap="flat">
              <a:noFill/>
              <a:prstDash val="solid"/>
              <a:miter lim="800000"/>
            </a:ln>
            <a:effectLst/>
            <a:sp3d prstMaterial="matte"/>
          </c:spPr>
          <c:invertIfNegative val="0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607B-47D2-978B-69FC9ECEC857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2"/>
              </a:solidFill>
              <a:ln w="6350" cap="flat">
                <a:noFill/>
                <a:prstDash val="solid"/>
                <a:miter lim="800000"/>
              </a:ln>
              <a:effectLst/>
              <a:sp3d prstMaterial="matte"/>
            </c:spPr>
            <c:extLst>
              <c:ext xmlns:c16="http://schemas.microsoft.com/office/drawing/2014/chart" uri="{C3380CC4-5D6E-409C-BE32-E72D297353CC}">
                <c16:uniqueId val="{00000003-607B-47D2-978B-69FC9ECEC857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3"/>
              </a:solidFill>
              <a:ln w="6350" cap="flat">
                <a:noFill/>
                <a:prstDash val="solid"/>
                <a:miter lim="800000"/>
              </a:ln>
              <a:effectLst/>
              <a:sp3d prstMaterial="matte"/>
            </c:spPr>
            <c:extLst>
              <c:ext xmlns:c16="http://schemas.microsoft.com/office/drawing/2014/chart" uri="{C3380CC4-5D6E-409C-BE32-E72D297353CC}">
                <c16:uniqueId val="{00000005-607B-47D2-978B-69FC9ECEC857}"/>
              </c:ext>
            </c:extLst>
          </c:dPt>
          <c:dPt>
            <c:idx val="3"/>
            <c:invertIfNegative val="1"/>
            <c:bubble3D val="0"/>
            <c:spPr>
              <a:solidFill>
                <a:srgbClr val="73FA79"/>
              </a:solidFill>
              <a:ln w="6350" cap="flat">
                <a:noFill/>
                <a:prstDash val="solid"/>
                <a:miter lim="800000"/>
              </a:ln>
              <a:effectLst/>
              <a:sp3d prstMaterial="matte"/>
            </c:spPr>
            <c:extLst>
              <c:ext xmlns:c16="http://schemas.microsoft.com/office/drawing/2014/chart" uri="{C3380CC4-5D6E-409C-BE32-E72D297353CC}">
                <c16:uniqueId val="{00000007-607B-47D2-978B-69FC9ECEC857}"/>
              </c:ext>
            </c:extLst>
          </c:dPt>
          <c:cat>
            <c:strLit>
              <c:ptCount val="4"/>
              <c:pt idx="0">
                <c:v>≦75</c:v>
              </c:pt>
              <c:pt idx="1">
                <c:v>76-88</c:v>
              </c:pt>
              <c:pt idx="2">
                <c:v>89-104</c:v>
              </c:pt>
              <c:pt idx="3">
                <c:v>≧105</c:v>
              </c:pt>
            </c:strLit>
          </c:cat>
          <c:val>
            <c:numLit>
              <c:formatCode>General</c:formatCode>
              <c:ptCount val="4"/>
              <c:pt idx="0">
                <c:v>54</c:v>
              </c:pt>
              <c:pt idx="1">
                <c:v>61</c:v>
              </c:pt>
              <c:pt idx="2">
                <c:v>73</c:v>
              </c:pt>
              <c:pt idx="3">
                <c:v>76</c:v>
              </c:pt>
            </c:numLit>
          </c:val>
          <c:extLst>
            <c:ext xmlns:c16="http://schemas.microsoft.com/office/drawing/2014/chart" uri="{C3380CC4-5D6E-409C-BE32-E72D297353CC}">
              <c16:uniqueId val="{00000008-607B-47D2-978B-69FC9ECEC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2094734552"/>
        <c:axId val="2094734553"/>
        <c:axId val="2094734554"/>
      </c:bar3D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151619"/>
                </a:solidFill>
                <a:latin typeface="Helvetica Neue Thin"/>
              </a:defRPr>
            </a:pPr>
            <a:endParaRPr lang="LID4096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in val="40"/>
        </c:scaling>
        <c:delete val="0"/>
        <c:axPos val="l"/>
        <c:majorGridlines>
          <c:spPr>
            <a:ln w="12700" cap="flat">
              <a:solidFill>
                <a:srgbClr val="898989"/>
              </a:solidFill>
              <a:prstDash val="solid"/>
              <a:miter lim="800000"/>
            </a:ln>
          </c:spPr>
        </c:majorGridlines>
        <c:title>
          <c:tx>
            <c:rich>
              <a:bodyPr rot="-5400000"/>
              <a:lstStyle/>
              <a:p>
                <a:pPr>
                  <a:defRPr sz="1400" b="0" i="0" u="none" strike="noStrike">
                    <a:solidFill>
                      <a:srgbClr val="151619"/>
                    </a:solidFill>
                    <a:latin typeface="Helvetica Neue Thin"/>
                  </a:defRPr>
                </a:pPr>
                <a:r>
                  <a:rPr lang="en-IL" sz="1400" b="0" i="0" u="none" strike="noStrike">
                    <a:solidFill>
                      <a:srgbClr val="151619"/>
                    </a:solidFill>
                    <a:latin typeface="Helvetica Neue Thin"/>
                  </a:rPr>
                  <a:t>%</a:t>
                </a:r>
              </a:p>
            </c:rich>
          </c:tx>
          <c:overlay val="1"/>
        </c:title>
        <c:numFmt formatCode="0" sourceLinked="0"/>
        <c:majorTickMark val="out"/>
        <c:minorTickMark val="none"/>
        <c:tickLblPos val="high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151619"/>
                </a:solidFill>
                <a:latin typeface="Helvetica Neue Thin"/>
              </a:defRPr>
            </a:pPr>
            <a:endParaRPr lang="LID4096"/>
          </a:p>
        </c:txPr>
        <c:crossAx val="2094734552"/>
        <c:crosses val="autoZero"/>
        <c:crossBetween val="between"/>
        <c:majorUnit val="5"/>
        <c:minorUnit val="2.5"/>
      </c:valAx>
      <c:serAx>
        <c:axId val="209473455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800000"/>
          </a:ln>
        </c:spPr>
        <c:crossAx val="2094734553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16832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"/>
      </a:defRPr>
    </a:lvl1pPr>
    <a:lvl2pPr indent="228600" latinLnBrk="0">
      <a:defRPr sz="1200">
        <a:latin typeface="+mn-lt"/>
        <a:ea typeface="+mn-ea"/>
        <a:cs typeface="+mn-cs"/>
        <a:sym typeface="Helvetica"/>
      </a:defRPr>
    </a:lvl2pPr>
    <a:lvl3pPr indent="457200" latinLnBrk="0">
      <a:defRPr sz="1200">
        <a:latin typeface="+mn-lt"/>
        <a:ea typeface="+mn-ea"/>
        <a:cs typeface="+mn-cs"/>
        <a:sym typeface="Helvetica"/>
      </a:defRPr>
    </a:lvl3pPr>
    <a:lvl4pPr indent="685800" latinLnBrk="0">
      <a:defRPr sz="1200">
        <a:latin typeface="+mn-lt"/>
        <a:ea typeface="+mn-ea"/>
        <a:cs typeface="+mn-cs"/>
        <a:sym typeface="Helvetica"/>
      </a:defRPr>
    </a:lvl4pPr>
    <a:lvl5pPr indent="914400" latinLnBrk="0">
      <a:defRPr sz="1200">
        <a:latin typeface="+mn-lt"/>
        <a:ea typeface="+mn-ea"/>
        <a:cs typeface="+mn-cs"/>
        <a:sym typeface="Helvetica"/>
      </a:defRPr>
    </a:lvl5pPr>
    <a:lvl6pPr indent="1143000" latinLnBrk="0">
      <a:defRPr sz="1200">
        <a:latin typeface="+mn-lt"/>
        <a:ea typeface="+mn-ea"/>
        <a:cs typeface="+mn-cs"/>
        <a:sym typeface="Helvetica"/>
      </a:defRPr>
    </a:lvl6pPr>
    <a:lvl7pPr indent="1371600" latinLnBrk="0">
      <a:defRPr sz="1200">
        <a:latin typeface="+mn-lt"/>
        <a:ea typeface="+mn-ea"/>
        <a:cs typeface="+mn-cs"/>
        <a:sym typeface="Helvetica"/>
      </a:defRPr>
    </a:lvl7pPr>
    <a:lvl8pPr indent="1600200" latinLnBrk="0">
      <a:defRPr sz="1200">
        <a:latin typeface="+mn-lt"/>
        <a:ea typeface="+mn-ea"/>
        <a:cs typeface="+mn-cs"/>
        <a:sym typeface="Helvetica"/>
      </a:defRPr>
    </a:lvl8pPr>
    <a:lvl9pPr indent="1828800" latinLnBrk="0">
      <a:defRPr sz="1200">
        <a:latin typeface="+mn-lt"/>
        <a:ea typeface="+mn-ea"/>
        <a:cs typeface="+mn-cs"/>
        <a:sym typeface="Helvetic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Include the key people behind the team and the strategic partners (investors, commercial partners, industrial partners, manufacturing partners, etc.) that will be instrumental in making the company successful.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81958-2232-AE40-811E-AED6EC1A162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80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DE93E-8767-40F3-8A33-FA5554F4E387}" type="slidenum">
              <a:rPr lang="he-IL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1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6" y="0"/>
            <a:ext cx="1217173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icture 7" descr="Picture 7"/>
          <p:cNvPicPr>
            <a:picLocks noChangeAspect="1"/>
          </p:cNvPicPr>
          <p:nvPr/>
        </p:nvPicPr>
        <p:blipFill>
          <a:blip r:embed="rId3"/>
          <a:srcRect r="63709"/>
          <a:stretch>
            <a:fillRect/>
          </a:stretch>
        </p:blipFill>
        <p:spPr>
          <a:xfrm>
            <a:off x="11283670" y="6273069"/>
            <a:ext cx="584455" cy="546139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traight Connector 10"/>
          <p:cNvSpPr/>
          <p:nvPr/>
        </p:nvSpPr>
        <p:spPr>
          <a:xfrm>
            <a:off x="903050" y="1128409"/>
            <a:ext cx="9561750" cy="1"/>
          </a:xfrm>
          <a:prstGeom prst="line">
            <a:avLst/>
          </a:prstGeom>
          <a:ln>
            <a:solidFill>
              <a:srgbClr val="818695"/>
            </a:solidFill>
            <a:prstDash val="dot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79274" y="6373569"/>
            <a:ext cx="273609" cy="27752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080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9" name="Picture 4" descr="Picture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122197" y="-108571"/>
            <a:ext cx="12417125" cy="707654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3524997" cy="624901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6" descr="Picture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20689" y="-252715"/>
            <a:ext cx="12621728" cy="7363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7" descr="Picture 7"/>
          <p:cNvPicPr>
            <a:picLocks noChangeAspect="1"/>
          </p:cNvPicPr>
          <p:nvPr/>
        </p:nvPicPr>
        <p:blipFill>
          <a:blip r:embed="rId3"/>
          <a:srcRect r="63709"/>
          <a:stretch>
            <a:fillRect/>
          </a:stretch>
        </p:blipFill>
        <p:spPr>
          <a:xfrm>
            <a:off x="11283670" y="6273069"/>
            <a:ext cx="584455" cy="546139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traight Connector 10"/>
          <p:cNvSpPr/>
          <p:nvPr/>
        </p:nvSpPr>
        <p:spPr>
          <a:xfrm>
            <a:off x="903050" y="1128409"/>
            <a:ext cx="9561750" cy="1"/>
          </a:xfrm>
          <a:prstGeom prst="line">
            <a:avLst/>
          </a:prstGeom>
          <a:ln>
            <a:solidFill>
              <a:srgbClr val="818695"/>
            </a:solidFill>
            <a:prstDash val="dot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5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898989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898989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898989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898989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898989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70849" y="6409459"/>
            <a:ext cx="259530" cy="2565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6" descr="Picture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20689" y="-252715"/>
            <a:ext cx="12621728" cy="7363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icture 7" descr="Picture 7"/>
          <p:cNvPicPr>
            <a:picLocks noChangeAspect="1"/>
          </p:cNvPicPr>
          <p:nvPr/>
        </p:nvPicPr>
        <p:blipFill>
          <a:blip r:embed="rId3"/>
          <a:srcRect r="63709"/>
          <a:stretch>
            <a:fillRect/>
          </a:stretch>
        </p:blipFill>
        <p:spPr>
          <a:xfrm>
            <a:off x="11283670" y="6273069"/>
            <a:ext cx="584455" cy="546139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rgbClr val="C2262C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6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00909" y="6396760"/>
            <a:ext cx="259529" cy="2565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6" descr="Picture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20689" y="-252715"/>
            <a:ext cx="12621728" cy="7363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Picture 7" descr="Picture 7"/>
          <p:cNvPicPr>
            <a:picLocks noChangeAspect="1"/>
          </p:cNvPicPr>
          <p:nvPr/>
        </p:nvPicPr>
        <p:blipFill>
          <a:blip r:embed="rId3"/>
          <a:srcRect r="63709"/>
          <a:stretch>
            <a:fillRect/>
          </a:stretch>
        </p:blipFill>
        <p:spPr>
          <a:xfrm>
            <a:off x="11283670" y="6273069"/>
            <a:ext cx="584455" cy="54613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C2262C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898989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898989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898989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898989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898989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71275" y="6409459"/>
            <a:ext cx="259530" cy="2565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6" descr="Picture 6"/>
          <p:cNvPicPr>
            <a:picLocks noChangeAspect="1"/>
          </p:cNvPicPr>
          <p:nvPr/>
        </p:nvPicPr>
        <p:blipFill>
          <a:blip r:embed="rId2"/>
          <a:srcRect t="1469" r="563" b="780"/>
          <a:stretch>
            <a:fillRect/>
          </a:stretch>
        </p:blipFill>
        <p:spPr>
          <a:xfrm flipH="1">
            <a:off x="-1" y="0"/>
            <a:ext cx="12204001" cy="6875999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Texto del título"/>
          <p:cNvSpPr txBox="1">
            <a:spLocks noGrp="1"/>
          </p:cNvSpPr>
          <p:nvPr>
            <p:ph type="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9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 defTabSz="4572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>
                <a:solidFill>
                  <a:srgbClr val="C6D9F1"/>
                </a:solidFill>
              </a:defRPr>
            </a:lvl1pPr>
            <a:lvl2pPr marL="0" indent="457200" algn="ctr" defTabSz="4572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>
                <a:solidFill>
                  <a:srgbClr val="C6D9F1"/>
                </a:solidFill>
              </a:defRPr>
            </a:lvl2pPr>
            <a:lvl3pPr marL="0" indent="914400" algn="ctr" defTabSz="4572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>
                <a:solidFill>
                  <a:srgbClr val="C6D9F1"/>
                </a:solidFill>
              </a:defRPr>
            </a:lvl3pPr>
            <a:lvl4pPr marL="0" indent="1371600" algn="ctr" defTabSz="4572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>
                <a:solidFill>
                  <a:srgbClr val="C6D9F1"/>
                </a:solidFill>
              </a:defRPr>
            </a:lvl4pPr>
            <a:lvl5pPr marL="0" indent="1828800" algn="ctr" defTabSz="457200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>
                <a:solidFill>
                  <a:srgbClr val="C6D9F1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83851" y="6443249"/>
            <a:ext cx="259530" cy="2565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6" name="Picture 6" descr="Picture 6"/>
          <p:cNvPicPr>
            <a:picLocks noChangeAspect="1"/>
          </p:cNvPicPr>
          <p:nvPr/>
        </p:nvPicPr>
        <p:blipFill>
          <a:blip r:embed="rId3"/>
          <a:srcRect r="63709"/>
          <a:stretch>
            <a:fillRect/>
          </a:stretch>
        </p:blipFill>
        <p:spPr>
          <a:xfrm>
            <a:off x="11296370" y="6298469"/>
            <a:ext cx="584455" cy="5461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-220689" y="-252715"/>
            <a:ext cx="12621728" cy="7363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9"/>
          <a:srcRect r="63709"/>
          <a:stretch>
            <a:fillRect/>
          </a:stretch>
        </p:blipFill>
        <p:spPr>
          <a:xfrm>
            <a:off x="11283670" y="6273069"/>
            <a:ext cx="584455" cy="54613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traight Connector 10"/>
          <p:cNvSpPr/>
          <p:nvPr/>
        </p:nvSpPr>
        <p:spPr>
          <a:xfrm>
            <a:off x="903050" y="1128409"/>
            <a:ext cx="9561750" cy="1"/>
          </a:xfrm>
          <a:prstGeom prst="line">
            <a:avLst/>
          </a:prstGeom>
          <a:ln>
            <a:solidFill>
              <a:srgbClr val="818695"/>
            </a:solidFill>
            <a:prstDash val="dot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361872"/>
            <a:ext cx="10515600" cy="4815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75083" y="6409460"/>
            <a:ext cx="259530" cy="256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1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C44657"/>
          </a:solidFill>
          <a:uFillTx/>
          <a:latin typeface="Helvetica Neue Thin"/>
          <a:ea typeface="Helvetica Neue Thin"/>
          <a:cs typeface="Helvetica Neue Thin"/>
          <a:sym typeface="Helvetica Neue Thin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C44657"/>
          </a:solidFill>
          <a:uFillTx/>
          <a:latin typeface="Helvetica Neue Thin"/>
          <a:ea typeface="Helvetica Neue Thin"/>
          <a:cs typeface="Helvetica Neue Thin"/>
          <a:sym typeface="Helvetica Neue Thin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C44657"/>
          </a:solidFill>
          <a:uFillTx/>
          <a:latin typeface="Helvetica Neue Thin"/>
          <a:ea typeface="Helvetica Neue Thin"/>
          <a:cs typeface="Helvetica Neue Thin"/>
          <a:sym typeface="Helvetica Neue Thin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C44657"/>
          </a:solidFill>
          <a:uFillTx/>
          <a:latin typeface="Helvetica Neue Thin"/>
          <a:ea typeface="Helvetica Neue Thin"/>
          <a:cs typeface="Helvetica Neue Thin"/>
          <a:sym typeface="Helvetica Neue Thin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C44657"/>
          </a:solidFill>
          <a:uFillTx/>
          <a:latin typeface="Helvetica Neue Thin"/>
          <a:ea typeface="Helvetica Neue Thin"/>
          <a:cs typeface="Helvetica Neue Thin"/>
          <a:sym typeface="Helvetica Neue Thin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C44657"/>
          </a:solidFill>
          <a:uFillTx/>
          <a:latin typeface="Helvetica Neue Thin"/>
          <a:ea typeface="Helvetica Neue Thin"/>
          <a:cs typeface="Helvetica Neue Thin"/>
          <a:sym typeface="Helvetica Neue Thin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C44657"/>
          </a:solidFill>
          <a:uFillTx/>
          <a:latin typeface="Helvetica Neue Thin"/>
          <a:ea typeface="Helvetica Neue Thin"/>
          <a:cs typeface="Helvetica Neue Thin"/>
          <a:sym typeface="Helvetica Neue Thin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C44657"/>
          </a:solidFill>
          <a:uFillTx/>
          <a:latin typeface="Helvetica Neue Thin"/>
          <a:ea typeface="Helvetica Neue Thin"/>
          <a:cs typeface="Helvetica Neue Thin"/>
          <a:sym typeface="Helvetica Neue Thin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C44657"/>
          </a:solidFill>
          <a:uFillTx/>
          <a:latin typeface="Helvetica Neue Thin"/>
          <a:ea typeface="Helvetica Neue Thin"/>
          <a:cs typeface="Helvetica Neue Thin"/>
          <a:sym typeface="Helvetica Neue Thin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CF3A5C"/>
        </a:buClr>
        <a:buSzPct val="100000"/>
        <a:buFont typeface="Arial"/>
        <a:buChar char="•"/>
        <a:tabLst/>
        <a:defRPr sz="2400" b="0" i="1" u="none" strike="noStrike" cap="none" spc="0" baseline="0">
          <a:ln>
            <a:noFill/>
          </a:ln>
          <a:solidFill>
            <a:srgbClr val="6E7171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685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CF3A5C"/>
        </a:buClr>
        <a:buSzPct val="100000"/>
        <a:buFont typeface="Arial"/>
        <a:buChar char="•"/>
        <a:tabLst/>
        <a:defRPr sz="2400" b="0" i="1" u="none" strike="noStrike" cap="none" spc="0" baseline="0">
          <a:ln>
            <a:noFill/>
          </a:ln>
          <a:solidFill>
            <a:srgbClr val="6E7171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1887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CF3A5C"/>
        </a:buClr>
        <a:buSzPct val="100000"/>
        <a:buFont typeface="Arial"/>
        <a:buChar char="•"/>
        <a:tabLst/>
        <a:defRPr sz="2400" b="0" i="1" u="none" strike="noStrike" cap="none" spc="0" baseline="0">
          <a:ln>
            <a:noFill/>
          </a:ln>
          <a:solidFill>
            <a:srgbClr val="6E7171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676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CF3A5C"/>
        </a:buClr>
        <a:buSzPct val="100000"/>
        <a:buFont typeface="Arial"/>
        <a:buChar char="•"/>
        <a:tabLst/>
        <a:defRPr sz="2400" b="0" i="1" u="none" strike="noStrike" cap="none" spc="0" baseline="0">
          <a:ln>
            <a:noFill/>
          </a:ln>
          <a:solidFill>
            <a:srgbClr val="6E7171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1336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CF3A5C"/>
        </a:buClr>
        <a:buSzPct val="100000"/>
        <a:buFont typeface="Arial"/>
        <a:buChar char="•"/>
        <a:tabLst/>
        <a:defRPr sz="2400" b="0" i="1" u="none" strike="noStrike" cap="none" spc="0" baseline="0">
          <a:ln>
            <a:noFill/>
          </a:ln>
          <a:solidFill>
            <a:srgbClr val="6E7171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CF3A5C"/>
        </a:buClr>
        <a:buSzPct val="100000"/>
        <a:buFont typeface="Arial"/>
        <a:buChar char="•"/>
        <a:tabLst/>
        <a:defRPr sz="2400" b="0" i="1" u="none" strike="noStrike" cap="none" spc="0" baseline="0">
          <a:ln>
            <a:noFill/>
          </a:ln>
          <a:solidFill>
            <a:srgbClr val="6E7171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CF3A5C"/>
        </a:buClr>
        <a:buSzPct val="100000"/>
        <a:buFont typeface="Arial"/>
        <a:buChar char="•"/>
        <a:tabLst/>
        <a:defRPr sz="2400" b="0" i="1" u="none" strike="noStrike" cap="none" spc="0" baseline="0">
          <a:ln>
            <a:noFill/>
          </a:ln>
          <a:solidFill>
            <a:srgbClr val="6E7171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CF3A5C"/>
        </a:buClr>
        <a:buSzPct val="100000"/>
        <a:buFont typeface="Arial"/>
        <a:buChar char="•"/>
        <a:tabLst/>
        <a:defRPr sz="2400" b="0" i="1" u="none" strike="noStrike" cap="none" spc="0" baseline="0">
          <a:ln>
            <a:noFill/>
          </a:ln>
          <a:solidFill>
            <a:srgbClr val="6E7171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CF3A5C"/>
        </a:buClr>
        <a:buSzPct val="100000"/>
        <a:buFont typeface="Arial"/>
        <a:buChar char="•"/>
        <a:tabLst/>
        <a:defRPr sz="2400" b="0" i="1" u="none" strike="noStrike" cap="none" spc="0" baseline="0">
          <a:ln>
            <a:noFill/>
          </a:ln>
          <a:solidFill>
            <a:srgbClr val="6E7171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gi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ncbi.nlm.nih.gov/pubmed/21071019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5"/>
          <p:cNvSpPr txBox="1">
            <a:spLocks noGrp="1"/>
          </p:cNvSpPr>
          <p:nvPr>
            <p:ph type="title"/>
          </p:nvPr>
        </p:nvSpPr>
        <p:spPr>
          <a:xfrm>
            <a:off x="399474" y="104775"/>
            <a:ext cx="6039426" cy="165045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3200">
                <a:solidFill>
                  <a:srgbClr val="8080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Better Embryo Selection:</a:t>
            </a:r>
            <a:r>
              <a:rPr b="1" dirty="0"/>
              <a:t> </a:t>
            </a:r>
            <a:br>
              <a:rPr b="1" dirty="0"/>
            </a:br>
            <a:r>
              <a:rPr b="1" spc="94" dirty="0">
                <a:solidFill>
                  <a:srgbClr val="00B0F0"/>
                </a:solidFill>
              </a:rPr>
              <a:t>Giving Birth </a:t>
            </a:r>
            <a:r>
              <a:rPr b="1" dirty="0">
                <a:solidFill>
                  <a:srgbClr val="00B0F0"/>
                </a:solidFill>
              </a:rPr>
              <a:t>to IVF Succes</a:t>
            </a:r>
            <a:r>
              <a:rPr lang="en-US" b="1" dirty="0">
                <a:solidFill>
                  <a:srgbClr val="00B0F0"/>
                </a:solidFill>
              </a:rPr>
              <a:t>s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sz="2700" b="1" dirty="0">
                <a:solidFill>
                  <a:srgbClr val="00B0F0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using Oxidative Stress as a Biomarker</a:t>
            </a:r>
            <a:endParaRPr sz="3400" dirty="0">
              <a:solidFill>
                <a:srgbClr val="00B0F0"/>
              </a:solidFill>
            </a:endParaRPr>
          </a:p>
        </p:txBody>
      </p:sp>
      <p:pic>
        <p:nvPicPr>
          <p:cNvPr id="10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0" y="648819"/>
            <a:ext cx="2540000" cy="86136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0CADD6-DF03-4F29-8E34-FA6BDCB7C09F}"/>
              </a:ext>
            </a:extLst>
          </p:cNvPr>
          <p:cNvSpPr txBox="1"/>
          <p:nvPr/>
        </p:nvSpPr>
        <p:spPr>
          <a:xfrm>
            <a:off x="8280400" y="5411270"/>
            <a:ext cx="373062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1B08A6"/>
                </a:solidFill>
              </a:rPr>
              <a:t>Tzali </a:t>
            </a:r>
            <a:r>
              <a:rPr lang="en-US" sz="2400" b="1" dirty="0">
                <a:solidFill>
                  <a:srgbClr val="1B08A6"/>
                </a:solidFill>
              </a:rPr>
              <a:t>Cnaani</a:t>
            </a:r>
            <a:endParaRPr lang="x-none" sz="2400" b="1" dirty="0">
              <a:solidFill>
                <a:srgbClr val="1B08A6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9" descr="Picture 9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214388" y="0"/>
            <a:ext cx="90084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traight Connector 30"/>
          <p:cNvSpPr/>
          <p:nvPr/>
        </p:nvSpPr>
        <p:spPr>
          <a:xfrm flipH="1">
            <a:off x="800075" y="2175245"/>
            <a:ext cx="1" cy="2070101"/>
          </a:xfrm>
          <a:prstGeom prst="line">
            <a:avLst/>
          </a:prstGeom>
          <a:ln w="12700">
            <a:solidFill>
              <a:srgbClr val="2FCA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6" name="Straight Connector 29"/>
          <p:cNvSpPr/>
          <p:nvPr/>
        </p:nvSpPr>
        <p:spPr>
          <a:xfrm flipH="1">
            <a:off x="5003775" y="2327645"/>
            <a:ext cx="1" cy="2070101"/>
          </a:xfrm>
          <a:prstGeom prst="line">
            <a:avLst/>
          </a:prstGeom>
          <a:ln w="12700">
            <a:solidFill>
              <a:srgbClr val="00658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7" name="Round Diagonal Corner Rectangle 26"/>
          <p:cNvSpPr/>
          <p:nvPr/>
        </p:nvSpPr>
        <p:spPr>
          <a:xfrm rot="5400000">
            <a:off x="1085825" y="2816595"/>
            <a:ext cx="3263901" cy="3835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lnTo>
                  <a:pt x="21600" y="0"/>
                </a:lnTo>
                <a:lnTo>
                  <a:pt x="21600" y="18536"/>
                </a:lnTo>
                <a:cubicBezTo>
                  <a:pt x="21600" y="20228"/>
                  <a:pt x="19988" y="21600"/>
                  <a:pt x="18000" y="21600"/>
                </a:cubicBezTo>
                <a:lnTo>
                  <a:pt x="0" y="21600"/>
                </a:lnTo>
                <a:lnTo>
                  <a:pt x="0" y="3064"/>
                </a:lnTo>
                <a:cubicBezTo>
                  <a:pt x="0" y="1372"/>
                  <a:pt x="1612" y="0"/>
                  <a:pt x="360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12700">
            <a:solidFill>
              <a:srgbClr val="2FCAFF"/>
            </a:solidFill>
            <a:miter/>
          </a:ln>
        </p:spPr>
        <p:txBody>
          <a:bodyPr lIns="45719" rIns="45719" anchor="ctr"/>
          <a:lstStyle/>
          <a:p>
            <a:pPr algn="ctr">
              <a:defRPr sz="2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8" name="Round Diagonal Corner Rectangle 25"/>
          <p:cNvSpPr/>
          <p:nvPr/>
        </p:nvSpPr>
        <p:spPr>
          <a:xfrm rot="5400000">
            <a:off x="5289525" y="2816595"/>
            <a:ext cx="3263901" cy="3835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lnTo>
                  <a:pt x="21600" y="0"/>
                </a:lnTo>
                <a:lnTo>
                  <a:pt x="21600" y="18536"/>
                </a:lnTo>
                <a:cubicBezTo>
                  <a:pt x="21600" y="20228"/>
                  <a:pt x="19988" y="21600"/>
                  <a:pt x="18000" y="21600"/>
                </a:cubicBezTo>
                <a:lnTo>
                  <a:pt x="0" y="21600"/>
                </a:lnTo>
                <a:lnTo>
                  <a:pt x="0" y="3064"/>
                </a:lnTo>
                <a:cubicBezTo>
                  <a:pt x="0" y="1372"/>
                  <a:pt x="1612" y="0"/>
                  <a:pt x="3600" y="0"/>
                </a:cubicBezTo>
                <a:close/>
              </a:path>
            </a:pathLst>
          </a:custGeom>
          <a:solidFill>
            <a:srgbClr val="FFFFFF">
              <a:alpha val="73000"/>
            </a:srgbClr>
          </a:solidFill>
          <a:ln w="12700">
            <a:solidFill>
              <a:srgbClr val="007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9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  <a:prstGeom prst="rect">
            <a:avLst/>
          </a:prstGeom>
        </p:spPr>
        <p:txBody>
          <a:bodyPr/>
          <a:lstStyle/>
          <a:p>
            <a:r>
              <a:t>Clinical program generates impressive outcomes</a:t>
            </a:r>
          </a:p>
        </p:txBody>
      </p:sp>
      <p:sp>
        <p:nvSpPr>
          <p:cNvPr id="290" name="Rectangle 2"/>
          <p:cNvSpPr txBox="1"/>
          <p:nvPr/>
        </p:nvSpPr>
        <p:spPr>
          <a:xfrm>
            <a:off x="1015833" y="3322959"/>
            <a:ext cx="3108961" cy="1036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007DB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Pilot sample analysis for pregnancy viability on 76 embryos</a:t>
            </a:r>
          </a:p>
        </p:txBody>
      </p:sp>
      <p:sp>
        <p:nvSpPr>
          <p:cNvPr id="291" name="Rectangle 4"/>
          <p:cNvSpPr txBox="1"/>
          <p:nvPr/>
        </p:nvSpPr>
        <p:spPr>
          <a:xfrm>
            <a:off x="1015833" y="4497552"/>
            <a:ext cx="3340242" cy="1120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Demonstrated an up to 20% increase in embryos carrying on to successful conception compared to gold standard</a:t>
            </a:r>
          </a:p>
        </p:txBody>
      </p:sp>
      <p:sp>
        <p:nvSpPr>
          <p:cNvPr id="292" name="Rectangle 5"/>
          <p:cNvSpPr txBox="1"/>
          <p:nvPr/>
        </p:nvSpPr>
        <p:spPr>
          <a:xfrm>
            <a:off x="5145072" y="3322959"/>
            <a:ext cx="3108961" cy="719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007DB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Follow-up retrospective study on 732 embryos</a:t>
            </a:r>
          </a:p>
        </p:txBody>
      </p:sp>
      <p:sp>
        <p:nvSpPr>
          <p:cNvPr id="293" name="Rectangle 6"/>
          <p:cNvSpPr txBox="1"/>
          <p:nvPr/>
        </p:nvSpPr>
        <p:spPr>
          <a:xfrm>
            <a:off x="5145072" y="4497552"/>
            <a:ext cx="3671947" cy="1533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176400" indent="-176400">
              <a:lnSpc>
                <a:spcPct val="90000"/>
              </a:lnSpc>
              <a:buClr>
                <a:srgbClr val="38A6EE"/>
              </a:buClr>
              <a:buSzPct val="104999"/>
              <a:buFont typeface="Arial"/>
              <a:buChar char="•"/>
              <a:defRPr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Significant correlation with success rate of a patient (p&lt;0.05).</a:t>
            </a:r>
          </a:p>
          <a:p>
            <a:pPr marL="176400" indent="-176400">
              <a:lnSpc>
                <a:spcPct val="90000"/>
              </a:lnSpc>
              <a:buClr>
                <a:srgbClr val="38A6EE"/>
              </a:buClr>
              <a:buSzPct val="104999"/>
              <a:buFont typeface="Arial"/>
              <a:buChar char="•"/>
              <a:defRPr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  <a:p>
            <a:pPr marL="176400" indent="-176400">
              <a:lnSpc>
                <a:spcPct val="90000"/>
              </a:lnSpc>
              <a:buClr>
                <a:srgbClr val="38A6EE"/>
              </a:buClr>
              <a:buSzPct val="104999"/>
              <a:buFont typeface="Arial"/>
              <a:buChar char="•"/>
              <a:defRPr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Detection of 231 samples demonstrated an increase in successful conception</a:t>
            </a:r>
          </a:p>
        </p:txBody>
      </p:sp>
      <p:sp>
        <p:nvSpPr>
          <p:cNvPr id="294" name="Rectangle 7"/>
          <p:cNvSpPr txBox="1"/>
          <p:nvPr/>
        </p:nvSpPr>
        <p:spPr>
          <a:xfrm>
            <a:off x="689306" y="1335038"/>
            <a:ext cx="3108961" cy="450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15000"/>
              </a:lnSpc>
              <a:defRPr sz="240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Late 2016</a:t>
            </a:r>
          </a:p>
        </p:txBody>
      </p:sp>
      <p:sp>
        <p:nvSpPr>
          <p:cNvPr id="295" name="Rectangle 8"/>
          <p:cNvSpPr txBox="1"/>
          <p:nvPr/>
        </p:nvSpPr>
        <p:spPr>
          <a:xfrm>
            <a:off x="4866051" y="1312765"/>
            <a:ext cx="689052" cy="450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15000"/>
              </a:lnSpc>
              <a:defRPr sz="240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Now</a:t>
            </a:r>
          </a:p>
        </p:txBody>
      </p:sp>
      <p:sp>
        <p:nvSpPr>
          <p:cNvPr id="296" name="Rounded Rectangle 15"/>
          <p:cNvSpPr/>
          <p:nvPr/>
        </p:nvSpPr>
        <p:spPr>
          <a:xfrm>
            <a:off x="673075" y="1946645"/>
            <a:ext cx="4533901" cy="431801"/>
          </a:xfrm>
          <a:prstGeom prst="roundRect">
            <a:avLst>
              <a:gd name="adj" fmla="val 50000"/>
            </a:avLst>
          </a:prstGeom>
          <a:solidFill>
            <a:srgbClr val="38CEFF">
              <a:alpha val="7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" name="Rounded Rectangle 16"/>
          <p:cNvSpPr/>
          <p:nvPr/>
        </p:nvSpPr>
        <p:spPr>
          <a:xfrm>
            <a:off x="4749775" y="1946645"/>
            <a:ext cx="4102101" cy="431801"/>
          </a:xfrm>
          <a:prstGeom prst="roundRect">
            <a:avLst>
              <a:gd name="adj" fmla="val 50000"/>
            </a:avLst>
          </a:prstGeom>
          <a:solidFill>
            <a:schemeClr val="accent6">
              <a:alpha val="5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8" name="Rounded Rectangle 17"/>
          <p:cNvSpPr/>
          <p:nvPr/>
        </p:nvSpPr>
        <p:spPr>
          <a:xfrm>
            <a:off x="571475" y="1946645"/>
            <a:ext cx="457201" cy="431801"/>
          </a:xfrm>
          <a:prstGeom prst="roundRect">
            <a:avLst>
              <a:gd name="adj" fmla="val 50000"/>
            </a:avLst>
          </a:prstGeom>
          <a:solidFill>
            <a:srgbClr val="38A6EE">
              <a:alpha val="9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9" name="Rounded Rectangle 21"/>
          <p:cNvSpPr/>
          <p:nvPr/>
        </p:nvSpPr>
        <p:spPr>
          <a:xfrm>
            <a:off x="4762475" y="1946645"/>
            <a:ext cx="457201" cy="431801"/>
          </a:xfrm>
          <a:prstGeom prst="roundRect">
            <a:avLst>
              <a:gd name="adj" fmla="val 50000"/>
            </a:avLst>
          </a:prstGeom>
          <a:solidFill>
            <a:srgbClr val="006586">
              <a:alpha val="57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0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475083" y="6409460"/>
            <a:ext cx="25953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200"/>
            </a:pPr>
            <a:r>
              <a:rPr lang="en-GB" sz="3600" dirty="0"/>
              <a:t>Positive results Published</a:t>
            </a:r>
            <a:endParaRPr sz="3600" dirty="0"/>
          </a:p>
        </p:txBody>
      </p:sp>
      <p:sp>
        <p:nvSpPr>
          <p:cNvPr id="303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7986031" y="1812614"/>
            <a:ext cx="3447198" cy="298997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1800" i="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>
                <a:solidFill>
                  <a:srgbClr val="1B08A6"/>
                </a:solidFill>
              </a:rPr>
              <a:t>TCL Analyzer values are indicative of outcomes </a:t>
            </a:r>
            <a:r>
              <a:rPr lang="en-US" sz="1000" dirty="0">
                <a:solidFill>
                  <a:srgbClr val="1B08A6"/>
                </a:solidFill>
              </a:rPr>
              <a:t>(%z)</a:t>
            </a:r>
          </a:p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1800" i="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lang="en-US" sz="1000" dirty="0"/>
          </a:p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1800" i="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Implantation rate from study (Q4/2016). </a:t>
            </a:r>
          </a:p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1800" i="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dirty="0"/>
          </a:p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1800" i="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The higher the values obtained by our TCL Analyzer (c/s – counts per second), the better the chances of pregnancy</a:t>
            </a:r>
          </a:p>
        </p:txBody>
      </p:sp>
      <p:sp>
        <p:nvSpPr>
          <p:cNvPr id="304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475083" y="6409460"/>
            <a:ext cx="25953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graphicFrame>
        <p:nvGraphicFramePr>
          <p:cNvPr id="305" name="Gráfica de columnas 3D"/>
          <p:cNvGraphicFramePr/>
          <p:nvPr/>
        </p:nvGraphicFramePr>
        <p:xfrm>
          <a:off x="625246" y="1845991"/>
          <a:ext cx="6876695" cy="4074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Picture 32" descr="Picture 32"/>
          <p:cNvPicPr>
            <a:picLocks noChangeAspect="1"/>
          </p:cNvPicPr>
          <p:nvPr/>
        </p:nvPicPr>
        <p:blipFill>
          <a:blip r:embed="rId2"/>
          <a:srcRect b="51156"/>
          <a:stretch>
            <a:fillRect/>
          </a:stretch>
        </p:blipFill>
        <p:spPr>
          <a:xfrm>
            <a:off x="1911889" y="-1361632"/>
            <a:ext cx="7877311" cy="7854507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694159" cy="6762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Future roadmap: Multiple indications in oxidative stress</a:t>
            </a:r>
            <a:br>
              <a:rPr lang="en-US" dirty="0"/>
            </a:br>
            <a:r>
              <a:rPr lang="en-US" sz="3600" dirty="0">
                <a:solidFill>
                  <a:srgbClr val="190F9F"/>
                </a:solidFill>
              </a:rPr>
              <a:t>Accumulated Potential market --  </a:t>
            </a:r>
            <a:r>
              <a:rPr lang="en-US" sz="3600" dirty="0" err="1">
                <a:solidFill>
                  <a:srgbClr val="190F9F"/>
                </a:solidFill>
              </a:rPr>
              <a:t>MultiBillion</a:t>
            </a:r>
            <a:r>
              <a:rPr lang="en-US" sz="3600" dirty="0">
                <a:solidFill>
                  <a:srgbClr val="190F9F"/>
                </a:solidFill>
              </a:rPr>
              <a:t> $</a:t>
            </a:r>
            <a:endParaRPr dirty="0"/>
          </a:p>
        </p:txBody>
      </p:sp>
      <p:sp>
        <p:nvSpPr>
          <p:cNvPr id="379" name="Content Placeholder 5"/>
          <p:cNvSpPr txBox="1">
            <a:spLocks noGrp="1"/>
          </p:cNvSpPr>
          <p:nvPr>
            <p:ph type="body" idx="1"/>
          </p:nvPr>
        </p:nvSpPr>
        <p:spPr>
          <a:xfrm>
            <a:off x="-1986455" y="10383815"/>
            <a:ext cx="6954696" cy="30384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80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376199" y="6352310"/>
            <a:ext cx="358414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8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381" name="Footer Placeholder 4"/>
          <p:cNvSpPr txBox="1"/>
          <p:nvPr/>
        </p:nvSpPr>
        <p:spPr>
          <a:xfrm>
            <a:off x="1737903" y="6367248"/>
            <a:ext cx="2895601" cy="311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 b="1">
                <a:solidFill>
                  <a:srgbClr val="F2F2F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r>
              <a:t>Carmel Diagnostics</a:t>
            </a:r>
          </a:p>
        </p:txBody>
      </p:sp>
      <p:sp>
        <p:nvSpPr>
          <p:cNvPr id="382" name="Group 10"/>
          <p:cNvSpPr/>
          <p:nvPr/>
        </p:nvSpPr>
        <p:spPr>
          <a:xfrm>
            <a:off x="1072101" y="1558490"/>
            <a:ext cx="3275765" cy="781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9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1256" y="21600"/>
                  <a:pt x="20831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344" y="0"/>
                  <a:pt x="769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7DB7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1" indent="0">
              <a:tabLst>
                <a:tab pos="4622800" algn="l"/>
              </a:tabLst>
              <a:defRPr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 </a:t>
            </a:r>
            <a:r>
              <a:rPr dirty="0"/>
              <a:t>Early diagnosis of Alzheimer’s,</a:t>
            </a:r>
            <a:endParaRPr lang="en-US" dirty="0"/>
          </a:p>
          <a:p>
            <a:pPr lvl="1" indent="0">
              <a:tabLst>
                <a:tab pos="4622800" algn="l"/>
              </a:tabLst>
              <a:defRPr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Parkinson and ALS</a:t>
            </a:r>
          </a:p>
        </p:txBody>
      </p:sp>
      <p:sp>
        <p:nvSpPr>
          <p:cNvPr id="383" name="Group 19"/>
          <p:cNvSpPr/>
          <p:nvPr/>
        </p:nvSpPr>
        <p:spPr>
          <a:xfrm>
            <a:off x="7763578" y="2543457"/>
            <a:ext cx="3108961" cy="800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6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1185" y="21600"/>
                  <a:pt x="20674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415" y="0"/>
                  <a:pt x="926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7DB7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1" indent="0">
              <a:tabLst>
                <a:tab pos="4622800" algn="l"/>
              </a:tabLst>
              <a:defRPr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     </a:t>
            </a:r>
            <a:r>
              <a:rPr dirty="0"/>
              <a:t>Age Related Macular </a:t>
            </a:r>
            <a:endParaRPr lang="en-US" dirty="0"/>
          </a:p>
          <a:p>
            <a:pPr lvl="1" indent="0">
              <a:tabLst>
                <a:tab pos="4622800" algn="l"/>
              </a:tabLst>
              <a:defRPr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     </a:t>
            </a:r>
            <a:r>
              <a:rPr dirty="0"/>
              <a:t>Degeneration (AMD)</a:t>
            </a:r>
          </a:p>
        </p:txBody>
      </p:sp>
      <p:sp>
        <p:nvSpPr>
          <p:cNvPr id="384" name="Group 18"/>
          <p:cNvSpPr/>
          <p:nvPr/>
        </p:nvSpPr>
        <p:spPr>
          <a:xfrm>
            <a:off x="7920103" y="5063059"/>
            <a:ext cx="3029804" cy="50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9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1332" y="21600"/>
                  <a:pt x="21001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268" y="0"/>
                  <a:pt x="599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7DB7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1" indent="0">
              <a:tabLst>
                <a:tab pos="4622800" algn="l"/>
              </a:tabLst>
              <a:defRPr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     </a:t>
            </a:r>
            <a:r>
              <a:rPr dirty="0"/>
              <a:t>Renal Failure</a:t>
            </a:r>
          </a:p>
        </p:txBody>
      </p:sp>
      <p:sp>
        <p:nvSpPr>
          <p:cNvPr id="385" name="Round Diagonal Corner Rectangle 46"/>
          <p:cNvSpPr/>
          <p:nvPr/>
        </p:nvSpPr>
        <p:spPr>
          <a:xfrm>
            <a:off x="1057813" y="5312557"/>
            <a:ext cx="3152227" cy="800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14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1191" y="21600"/>
                  <a:pt x="20686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409" y="0"/>
                  <a:pt x="914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38A6EE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1" indent="0">
              <a:tabLst>
                <a:tab pos="4622800" algn="l"/>
              </a:tabLst>
              <a:defRPr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   </a:t>
            </a:r>
            <a:r>
              <a:rPr dirty="0"/>
              <a:t>Early identification of</a:t>
            </a:r>
            <a:endParaRPr lang="en-US" dirty="0"/>
          </a:p>
          <a:p>
            <a:pPr lvl="1" indent="0">
              <a:tabLst>
                <a:tab pos="4622800" algn="l"/>
              </a:tabLst>
              <a:defRPr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  </a:t>
            </a:r>
            <a:r>
              <a:rPr dirty="0"/>
              <a:t> Preeclampsia</a:t>
            </a:r>
            <a:r>
              <a:rPr lang="en-US" dirty="0"/>
              <a:t> (</a:t>
            </a:r>
            <a:r>
              <a:rPr lang="en-US" dirty="0">
                <a:solidFill>
                  <a:srgbClr val="1B08A6"/>
                </a:solidFill>
              </a:rPr>
              <a:t>pilot running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386" name="Group 16"/>
          <p:cNvSpPr/>
          <p:nvPr/>
        </p:nvSpPr>
        <p:spPr>
          <a:xfrm>
            <a:off x="1072101" y="3788243"/>
            <a:ext cx="3152227" cy="1092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4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1042" y="21600"/>
                  <a:pt x="2035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558" y="0"/>
                  <a:pt x="1247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C44657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1" indent="0">
              <a:tabLst>
                <a:tab pos="4622800" algn="l"/>
              </a:tabLst>
              <a:defRPr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   </a:t>
            </a:r>
            <a:r>
              <a:rPr dirty="0"/>
              <a:t>Risk stratification for Heart</a:t>
            </a:r>
            <a:endParaRPr lang="en-US" dirty="0"/>
          </a:p>
          <a:p>
            <a:pPr lvl="1" indent="0">
              <a:tabLst>
                <a:tab pos="4622800" algn="l"/>
              </a:tabLst>
              <a:defRPr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 </a:t>
            </a:r>
            <a:r>
              <a:rPr dirty="0"/>
              <a:t> </a:t>
            </a:r>
            <a:r>
              <a:rPr lang="en-US" dirty="0"/>
              <a:t> </a:t>
            </a:r>
            <a:r>
              <a:rPr dirty="0"/>
              <a:t>Failure patients (</a:t>
            </a:r>
            <a:r>
              <a:rPr dirty="0">
                <a:solidFill>
                  <a:srgbClr val="1B08A6"/>
                </a:solidFill>
              </a:rPr>
              <a:t>Proof of </a:t>
            </a:r>
            <a:endParaRPr lang="en-US" dirty="0">
              <a:solidFill>
                <a:srgbClr val="1B08A6"/>
              </a:solidFill>
            </a:endParaRPr>
          </a:p>
          <a:p>
            <a:pPr lvl="1" indent="0">
              <a:tabLst>
                <a:tab pos="4622800" algn="l"/>
              </a:tabLst>
              <a:defRPr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>
                <a:solidFill>
                  <a:srgbClr val="1B08A6"/>
                </a:solidFill>
              </a:rPr>
              <a:t>   </a:t>
            </a:r>
            <a:r>
              <a:rPr dirty="0">
                <a:solidFill>
                  <a:srgbClr val="1B08A6"/>
                </a:solidFill>
              </a:rPr>
              <a:t>concept study published</a:t>
            </a:r>
            <a:r>
              <a:rPr dirty="0"/>
              <a:t>)</a:t>
            </a:r>
          </a:p>
        </p:txBody>
      </p:sp>
      <p:sp>
        <p:nvSpPr>
          <p:cNvPr id="387" name="Oval 61"/>
          <p:cNvSpPr/>
          <p:nvPr/>
        </p:nvSpPr>
        <p:spPr>
          <a:xfrm>
            <a:off x="5774345" y="5637477"/>
            <a:ext cx="152401" cy="152401"/>
          </a:xfrm>
          <a:prstGeom prst="ellipse">
            <a:avLst/>
          </a:prstGeom>
          <a:solidFill>
            <a:srgbClr val="38A6EE"/>
          </a:solidFill>
          <a:ln w="6350">
            <a:solidFill>
              <a:schemeClr val="accent1"/>
            </a:solidFill>
            <a:miter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8" name="Group 20"/>
          <p:cNvSpPr/>
          <p:nvPr/>
        </p:nvSpPr>
        <p:spPr>
          <a:xfrm>
            <a:off x="7763578" y="1675152"/>
            <a:ext cx="3108961" cy="602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4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1339" y="21600"/>
                  <a:pt x="21016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261" y="0"/>
                  <a:pt x="584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7DB7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1" indent="0">
              <a:tabLst>
                <a:tab pos="4622800" algn="l"/>
              </a:tabLst>
              <a:defRPr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     </a:t>
            </a:r>
            <a:r>
              <a:rPr dirty="0"/>
              <a:t>Traumatic Brain Injury</a:t>
            </a:r>
          </a:p>
        </p:txBody>
      </p:sp>
      <p:sp>
        <p:nvSpPr>
          <p:cNvPr id="389" name="Oval 51"/>
          <p:cNvSpPr/>
          <p:nvPr/>
        </p:nvSpPr>
        <p:spPr>
          <a:xfrm>
            <a:off x="5903320" y="2041603"/>
            <a:ext cx="152401" cy="152401"/>
          </a:xfrm>
          <a:prstGeom prst="ellipse">
            <a:avLst/>
          </a:prstGeom>
          <a:solidFill>
            <a:srgbClr val="007DB7"/>
          </a:solidFill>
          <a:ln w="6350">
            <a:solidFill>
              <a:schemeClr val="accent1"/>
            </a:solidFill>
            <a:miter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0" name="Oval 50"/>
          <p:cNvSpPr/>
          <p:nvPr/>
        </p:nvSpPr>
        <p:spPr>
          <a:xfrm>
            <a:off x="5903320" y="1634076"/>
            <a:ext cx="152401" cy="152401"/>
          </a:xfrm>
          <a:prstGeom prst="ellipse">
            <a:avLst/>
          </a:prstGeom>
          <a:solidFill>
            <a:srgbClr val="007DB7"/>
          </a:solidFill>
          <a:ln w="6350">
            <a:solidFill>
              <a:schemeClr val="accent1"/>
            </a:solidFill>
            <a:miter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1" name="Oval 59"/>
          <p:cNvSpPr/>
          <p:nvPr/>
        </p:nvSpPr>
        <p:spPr>
          <a:xfrm>
            <a:off x="6128438" y="4288966"/>
            <a:ext cx="152401" cy="152401"/>
          </a:xfrm>
          <a:prstGeom prst="ellipse">
            <a:avLst/>
          </a:prstGeom>
          <a:solidFill>
            <a:srgbClr val="C44657"/>
          </a:solidFill>
          <a:ln w="6350">
            <a:solidFill>
              <a:schemeClr val="accent1"/>
            </a:solidFill>
            <a:miter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2" name="Oval 60"/>
          <p:cNvSpPr/>
          <p:nvPr/>
        </p:nvSpPr>
        <p:spPr>
          <a:xfrm>
            <a:off x="6226712" y="5222070"/>
            <a:ext cx="152401" cy="152401"/>
          </a:xfrm>
          <a:prstGeom prst="ellipse">
            <a:avLst/>
          </a:prstGeom>
          <a:solidFill>
            <a:srgbClr val="007DB7"/>
          </a:solidFill>
          <a:ln w="6350">
            <a:solidFill>
              <a:schemeClr val="accent1"/>
            </a:solidFill>
            <a:miter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393" name="Línea de conexión"/>
          <p:cNvCxnSpPr>
            <a:cxnSpLocks/>
            <a:endCxn id="390" idx="5"/>
          </p:cNvCxnSpPr>
          <p:nvPr/>
        </p:nvCxnSpPr>
        <p:spPr>
          <a:xfrm flipH="1" flipV="1">
            <a:off x="6033402" y="1764158"/>
            <a:ext cx="1728706" cy="207754"/>
          </a:xfrm>
          <a:prstGeom prst="straightConnector1">
            <a:avLst/>
          </a:prstGeom>
          <a:ln w="12700">
            <a:solidFill>
              <a:srgbClr val="367BB2"/>
            </a:solidFill>
            <a:miter/>
            <a:headEnd type="arrow"/>
          </a:ln>
        </p:spPr>
      </p:cxnSp>
      <p:cxnSp>
        <p:nvCxnSpPr>
          <p:cNvPr id="394" name="Línea de conexión"/>
          <p:cNvCxnSpPr>
            <a:cxnSpLocks/>
            <a:stCxn id="390" idx="3"/>
          </p:cNvCxnSpPr>
          <p:nvPr/>
        </p:nvCxnSpPr>
        <p:spPr>
          <a:xfrm flipH="1">
            <a:off x="4317909" y="1764158"/>
            <a:ext cx="1607730" cy="162995"/>
          </a:xfrm>
          <a:prstGeom prst="straightConnector1">
            <a:avLst/>
          </a:prstGeom>
          <a:ln w="12700">
            <a:solidFill>
              <a:srgbClr val="367BB2"/>
            </a:solidFill>
            <a:miter/>
            <a:tailEnd type="arrow"/>
          </a:ln>
        </p:spPr>
      </p:cxnSp>
      <p:cxnSp>
        <p:nvCxnSpPr>
          <p:cNvPr id="395" name="Línea de conexión"/>
          <p:cNvCxnSpPr>
            <a:cxnSpLocks/>
          </p:cNvCxnSpPr>
          <p:nvPr/>
        </p:nvCxnSpPr>
        <p:spPr>
          <a:xfrm flipH="1" flipV="1">
            <a:off x="5979520" y="2103736"/>
            <a:ext cx="1752150" cy="562744"/>
          </a:xfrm>
          <a:prstGeom prst="straightConnector1">
            <a:avLst/>
          </a:prstGeom>
          <a:ln w="12700">
            <a:solidFill>
              <a:srgbClr val="367BB2"/>
            </a:solidFill>
            <a:miter/>
            <a:headEnd type="arrow"/>
          </a:ln>
        </p:spPr>
      </p:cxnSp>
      <p:cxnSp>
        <p:nvCxnSpPr>
          <p:cNvPr id="396" name="Línea de conexión"/>
          <p:cNvCxnSpPr>
            <a:cxnSpLocks/>
          </p:cNvCxnSpPr>
          <p:nvPr/>
        </p:nvCxnSpPr>
        <p:spPr>
          <a:xfrm flipH="1" flipV="1">
            <a:off x="6226712" y="5298270"/>
            <a:ext cx="1659625" cy="76200"/>
          </a:xfrm>
          <a:prstGeom prst="straightConnector1">
            <a:avLst/>
          </a:prstGeom>
          <a:ln w="12700">
            <a:solidFill>
              <a:srgbClr val="367BB2"/>
            </a:solidFill>
            <a:miter/>
            <a:headEnd type="arrow"/>
          </a:ln>
        </p:spPr>
      </p:cxnSp>
      <p:cxnSp>
        <p:nvCxnSpPr>
          <p:cNvPr id="397" name="Línea de conexión"/>
          <p:cNvCxnSpPr>
            <a:cxnSpLocks/>
          </p:cNvCxnSpPr>
          <p:nvPr/>
        </p:nvCxnSpPr>
        <p:spPr>
          <a:xfrm>
            <a:off x="4210040" y="4374091"/>
            <a:ext cx="1997657" cy="1"/>
          </a:xfrm>
          <a:prstGeom prst="straightConnector1">
            <a:avLst/>
          </a:prstGeom>
          <a:ln w="12700">
            <a:solidFill>
              <a:srgbClr val="B64F59"/>
            </a:solidFill>
            <a:miter/>
            <a:headEnd type="arrow"/>
          </a:ln>
        </p:spPr>
      </p:cxnSp>
      <p:cxnSp>
        <p:nvCxnSpPr>
          <p:cNvPr id="398" name="Línea de conexión"/>
          <p:cNvCxnSpPr>
            <a:cxnSpLocks/>
          </p:cNvCxnSpPr>
          <p:nvPr/>
        </p:nvCxnSpPr>
        <p:spPr>
          <a:xfrm>
            <a:off x="4224328" y="5695401"/>
            <a:ext cx="1626218" cy="45449"/>
          </a:xfrm>
          <a:prstGeom prst="straightConnector1">
            <a:avLst/>
          </a:prstGeom>
          <a:ln w="12700">
            <a:solidFill>
              <a:srgbClr val="59A4E7"/>
            </a:solidFill>
            <a:miter/>
            <a:headEnd type="arrow"/>
          </a:ln>
        </p:spPr>
      </p:cxn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0;p18">
            <a:extLst>
              <a:ext uri="{FF2B5EF4-FFF2-40B4-BE49-F238E27FC236}">
                <a16:creationId xmlns:a16="http://schemas.microsoft.com/office/drawing/2014/main" id="{30DCB797-5F8A-4A40-A408-542678D273AE}"/>
              </a:ext>
            </a:extLst>
          </p:cNvPr>
          <p:cNvSpPr txBox="1"/>
          <p:nvPr/>
        </p:nvSpPr>
        <p:spPr>
          <a:xfrm>
            <a:off x="619126" y="258284"/>
            <a:ext cx="7472360" cy="65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9" tIns="121835" rIns="243759" bIns="121835" numCol="1" anchor="t" anchorCtr="0">
            <a:noAutofit/>
          </a:bodyPr>
          <a:lstStyle/>
          <a:p>
            <a:pPr>
              <a:spcAft>
                <a:spcPts val="2133"/>
              </a:spcAft>
            </a:pPr>
            <a:r>
              <a:rPr lang="en-IE" sz="3600" dirty="0">
                <a:solidFill>
                  <a:srgbClr val="C00000"/>
                </a:solidFill>
                <a:latin typeface="Roboto" panose="02000000000000000000" pitchFamily="2" charset="0"/>
                <a:ea typeface="Microsoft YaHei" panose="020B0503020204020204" pitchFamily="34" charset="-122"/>
                <a:cs typeface="Helvetica Neue Light"/>
                <a:sym typeface="Roboto" panose="02000000000000000000" pitchFamily="2" charset="0"/>
              </a:rPr>
              <a:t>Team</a:t>
            </a:r>
          </a:p>
        </p:txBody>
      </p:sp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709"/>
          <a:stretch>
            <a:fillRect/>
          </a:stretch>
        </p:blipFill>
        <p:spPr>
          <a:xfrm>
            <a:off x="11283670" y="6273069"/>
            <a:ext cx="584455" cy="54613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529804" y="6461599"/>
            <a:ext cx="181836" cy="16927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fld id="{86CB4B4D-7CA3-9044-876B-883B54F8677D}" type="slidenum">
              <a:rPr sz="1100">
                <a:latin typeface="Roboto" panose="02000000000000000000" pitchFamily="2" charset="0"/>
                <a:ea typeface="Roboto" panose="02000000000000000000" pitchFamily="2" charset="0"/>
              </a:rPr>
              <a:pPr algn="ctr"/>
              <a:t>13</a:t>
            </a:fld>
            <a:endParaRPr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362201" y="2184552"/>
            <a:ext cx="5572123" cy="4365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F3A5C"/>
              </a:buClr>
              <a:buSzPct val="100000"/>
              <a:buFont typeface="Arial"/>
              <a:buChar char="•"/>
              <a:tabLst/>
              <a:defRPr sz="2400" b="0" i="1" u="none" strike="noStrike" cap="none" spc="0" baseline="0">
                <a:ln>
                  <a:noFill/>
                </a:ln>
                <a:solidFill>
                  <a:srgbClr val="6E717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685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F3A5C"/>
              </a:buClr>
              <a:buSzPct val="100000"/>
              <a:buFont typeface="Arial"/>
              <a:buChar char="•"/>
              <a:tabLst/>
              <a:defRPr sz="2400" b="0" i="1" u="none" strike="noStrike" cap="none" spc="0" baseline="0">
                <a:ln>
                  <a:noFill/>
                </a:ln>
                <a:solidFill>
                  <a:srgbClr val="6E717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8719" marR="0" indent="-27431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F3A5C"/>
              </a:buClr>
              <a:buSzPct val="100000"/>
              <a:buFont typeface="Arial"/>
              <a:buChar char="•"/>
              <a:tabLst/>
              <a:defRPr sz="2400" b="0" i="1" u="none" strike="noStrike" cap="none" spc="0" baseline="0">
                <a:ln>
                  <a:noFill/>
                </a:ln>
                <a:solidFill>
                  <a:srgbClr val="6E717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76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F3A5C"/>
              </a:buClr>
              <a:buSzPct val="100000"/>
              <a:buFont typeface="Arial"/>
              <a:buChar char="•"/>
              <a:tabLst/>
              <a:defRPr sz="2400" b="0" i="1" u="none" strike="noStrike" cap="none" spc="0" baseline="0">
                <a:ln>
                  <a:noFill/>
                </a:ln>
                <a:solidFill>
                  <a:srgbClr val="6E717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336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F3A5C"/>
              </a:buClr>
              <a:buSzPct val="100000"/>
              <a:buFont typeface="Arial"/>
              <a:buChar char="•"/>
              <a:tabLst/>
              <a:defRPr sz="2400" b="0" i="1" u="none" strike="noStrike" cap="none" spc="0" baseline="0">
                <a:ln>
                  <a:noFill/>
                </a:ln>
                <a:solidFill>
                  <a:srgbClr val="6E717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F3A5C"/>
              </a:buClr>
              <a:buSzPct val="100000"/>
              <a:buFont typeface="Arial"/>
              <a:buChar char="•"/>
              <a:tabLst/>
              <a:defRPr sz="2400" b="0" i="1" u="none" strike="noStrike" cap="none" spc="0" baseline="0">
                <a:ln>
                  <a:noFill/>
                </a:ln>
                <a:solidFill>
                  <a:srgbClr val="6E717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F3A5C"/>
              </a:buClr>
              <a:buSzPct val="100000"/>
              <a:buFont typeface="Arial"/>
              <a:buChar char="•"/>
              <a:tabLst/>
              <a:defRPr sz="2400" b="0" i="1" u="none" strike="noStrike" cap="none" spc="0" baseline="0">
                <a:ln>
                  <a:noFill/>
                </a:ln>
                <a:solidFill>
                  <a:srgbClr val="6E717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F3A5C"/>
              </a:buClr>
              <a:buSzPct val="100000"/>
              <a:buFont typeface="Arial"/>
              <a:buChar char="•"/>
              <a:tabLst/>
              <a:defRPr sz="2400" b="0" i="1" u="none" strike="noStrike" cap="none" spc="0" baseline="0">
                <a:ln>
                  <a:noFill/>
                </a:ln>
                <a:solidFill>
                  <a:srgbClr val="6E717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F3A5C"/>
              </a:buClr>
              <a:buSzPct val="100000"/>
              <a:buFont typeface="Arial"/>
              <a:buChar char="•"/>
              <a:tabLst/>
              <a:defRPr sz="2400" b="0" i="1" u="none" strike="noStrike" cap="none" spc="0" baseline="0">
                <a:ln>
                  <a:noFill/>
                </a:ln>
                <a:solidFill>
                  <a:srgbClr val="6E717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F3A5C"/>
              </a:buClr>
              <a:buSzTx/>
              <a:buFont typeface="Arial"/>
              <a:buNone/>
              <a:tabLst/>
              <a:defRPr sz="1900" i="0">
                <a:solidFill>
                  <a:srgbClr val="0086B2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kumimoji="0" lang="en-IE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33E8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Tzali</a:t>
            </a:r>
            <a:r>
              <a:rPr kumimoji="0" lang="en-IE" sz="1900" b="1" i="0" u="none" strike="noStrike" kern="0" cap="none" spc="0" normalizeH="0" baseline="0" noProof="0" dirty="0">
                <a:ln>
                  <a:noFill/>
                </a:ln>
                <a:solidFill>
                  <a:srgbClr val="033E8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 </a:t>
            </a:r>
            <a:r>
              <a:rPr kumimoji="0" lang="en-IE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33E8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Cnaani</a:t>
            </a:r>
            <a:r>
              <a:rPr kumimoji="0" lang="en-IE" sz="1900" b="1" i="0" u="none" strike="noStrike" kern="0" cap="none" spc="0" normalizeH="0" baseline="0" noProof="0" dirty="0">
                <a:ln>
                  <a:noFill/>
                </a:ln>
                <a:solidFill>
                  <a:srgbClr val="033E8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, </a:t>
            </a:r>
            <a:r>
              <a:rPr kumimoji="0" lang="en-IE" sz="1900" b="1" i="0" u="none" strike="noStrike" kern="0" cap="none" spc="0" normalizeH="0" baseline="0" noProof="0" dirty="0">
                <a:ln>
                  <a:noFill/>
                </a:ln>
                <a:solidFill>
                  <a:srgbClr val="C2262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CEO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3A5C"/>
              </a:buClr>
              <a:buSzTx/>
              <a:buFont typeface="Arial"/>
              <a:buNone/>
              <a:tabLst/>
              <a:defRPr sz="1400" i="0">
                <a:solidFill>
                  <a:srgbClr val="4A4D58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srgbClr val="4A4D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An experienced manager with wide expertise in product development and implementation, business development, and operations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4A4D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Helvetica Neue Thin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F3A5C"/>
              </a:buClr>
              <a:buSzTx/>
              <a:buFont typeface="Arial"/>
              <a:buNone/>
              <a:tabLst/>
              <a:defRPr sz="1800"/>
            </a:pPr>
            <a:endParaRPr kumimoji="0" lang="en-IE" sz="1600" b="0" i="1" u="none" strike="noStrike" kern="0" cap="none" spc="0" normalizeH="0" baseline="0" noProof="0" dirty="0">
              <a:ln>
                <a:noFill/>
              </a:ln>
              <a:solidFill>
                <a:srgbClr val="6E717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F3A5C"/>
              </a:buClr>
              <a:buSzTx/>
              <a:buFont typeface="Arial"/>
              <a:buNone/>
              <a:tabLst/>
              <a:defRPr sz="1900" i="0">
                <a:solidFill>
                  <a:srgbClr val="0086B2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kumimoji="0" lang="en-IE" sz="1900" b="1" i="0" u="none" strike="noStrike" kern="0" cap="none" spc="0" normalizeH="0" baseline="0" noProof="0" dirty="0">
                <a:ln>
                  <a:noFill/>
                </a:ln>
                <a:solidFill>
                  <a:srgbClr val="033E8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Sergei </a:t>
            </a:r>
            <a:r>
              <a:rPr kumimoji="0" lang="en-IE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33E8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Shnizer</a:t>
            </a:r>
            <a:r>
              <a:rPr kumimoji="0" lang="en-IE" sz="1900" b="1" i="0" u="none" strike="noStrike" kern="0" cap="none" spc="0" normalizeH="0" baseline="0" noProof="0" dirty="0">
                <a:ln>
                  <a:noFill/>
                </a:ln>
                <a:solidFill>
                  <a:srgbClr val="033E8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 (MD, Ph.D.), </a:t>
            </a:r>
            <a:r>
              <a:rPr kumimoji="0" lang="en-IE" sz="1900" b="1" i="0" u="none" strike="noStrike" kern="0" cap="none" spc="0" normalizeH="0" baseline="0" noProof="0" dirty="0">
                <a:ln>
                  <a:noFill/>
                </a:ln>
                <a:solidFill>
                  <a:srgbClr val="C2262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CTO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3A5C"/>
              </a:buClr>
              <a:buSzTx/>
              <a:buFont typeface="Arial"/>
              <a:buNone/>
              <a:tabLst/>
              <a:defRPr sz="1400" i="0">
                <a:solidFill>
                  <a:srgbClr val="4A4D58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srgbClr val="4A4D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The inventor of the TCL </a:t>
            </a:r>
            <a:r>
              <a:rPr kumimoji="0" lang="en-I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A4D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Analyizer</a:t>
            </a:r>
            <a: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srgbClr val="4A4D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. Vast experience in research and development, clinical studies, and medical applications</a:t>
            </a:r>
            <a: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srgbClr val="4A4D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Helvetica Neue Thin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3A5C"/>
              </a:buClr>
              <a:buSzTx/>
              <a:buFont typeface="Arial"/>
              <a:buNone/>
              <a:tabLst/>
              <a:defRPr sz="1400">
                <a:solidFill>
                  <a:srgbClr val="0086B2"/>
                </a:solidFill>
              </a:defRPr>
            </a:pPr>
            <a:endParaRPr kumimoji="0" lang="en-IE" sz="1400" b="0" i="1" u="none" strike="noStrike" kern="0" cap="none" spc="0" normalizeH="0" baseline="0" noProof="0" dirty="0">
              <a:ln>
                <a:noFill/>
              </a:ln>
              <a:solidFill>
                <a:srgbClr val="0086B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3A5C"/>
              </a:buClr>
              <a:buSzTx/>
              <a:buFont typeface="Arial"/>
              <a:buNone/>
              <a:tabLst/>
              <a:defRPr sz="1400">
                <a:solidFill>
                  <a:srgbClr val="0086B2"/>
                </a:solidFill>
              </a:defRPr>
            </a:pPr>
            <a:endParaRPr kumimoji="0" lang="en-IE" sz="1400" b="0" i="1" u="none" strike="noStrike" kern="0" cap="none" spc="0" normalizeH="0" baseline="0" noProof="0" dirty="0">
              <a:ln>
                <a:noFill/>
              </a:ln>
              <a:solidFill>
                <a:srgbClr val="0086B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F3A5C"/>
              </a:buClr>
              <a:buSzTx/>
              <a:buFont typeface="Arial"/>
              <a:buNone/>
              <a:tabLst/>
              <a:defRPr sz="1900" i="0">
                <a:solidFill>
                  <a:srgbClr val="0086B2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kumimoji="0" lang="en-IE" sz="1900" b="1" i="0" u="none" strike="noStrike" kern="0" cap="none" spc="0" normalizeH="0" baseline="0" noProof="0" dirty="0">
                <a:ln>
                  <a:noFill/>
                </a:ln>
                <a:solidFill>
                  <a:srgbClr val="033E8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Moni </a:t>
            </a:r>
            <a:r>
              <a:rPr kumimoji="0" lang="en-IE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33E8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Shavit</a:t>
            </a:r>
            <a:r>
              <a:rPr kumimoji="0" lang="en-IE" sz="1900" b="1" i="0" u="none" strike="noStrike" kern="0" cap="none" spc="0" normalizeH="0" baseline="0" noProof="0" dirty="0">
                <a:ln>
                  <a:noFill/>
                </a:ln>
                <a:solidFill>
                  <a:srgbClr val="033E8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, </a:t>
            </a:r>
            <a:r>
              <a:rPr kumimoji="0" lang="en-IE" sz="1900" b="1" i="0" u="none" strike="noStrike" kern="0" cap="none" spc="0" normalizeH="0" baseline="0" noProof="0" dirty="0">
                <a:ln>
                  <a:noFill/>
                </a:ln>
                <a:solidFill>
                  <a:srgbClr val="C2262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Product Manager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3A5C"/>
              </a:buClr>
              <a:buSzTx/>
              <a:buFont typeface="Arial"/>
              <a:buNone/>
              <a:tabLst/>
              <a:defRPr sz="1400" i="0">
                <a:solidFill>
                  <a:srgbClr val="4A4D58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srgbClr val="4A4D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Over 25 years of experience in business and technology development, R&amp;D, and engineering of medical devices </a:t>
            </a:r>
            <a:b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srgbClr val="4A4D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</a:br>
            <a: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srgbClr val="4A4D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and systems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3A5C"/>
              </a:buClr>
              <a:buSzTx/>
              <a:buFont typeface="Arial"/>
              <a:buNone/>
              <a:tabLst/>
              <a:defRPr sz="1400" i="0">
                <a:solidFill>
                  <a:srgbClr val="4A4D58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lang="en-IE" sz="1400" i="0" kern="0" dirty="0">
              <a:solidFill>
                <a:srgbClr val="4A4D58"/>
              </a:solidFill>
              <a:latin typeface="Roboto" panose="02000000000000000000" pitchFamily="2" charset="0"/>
              <a:ea typeface="Roboto" panose="02000000000000000000" pitchFamily="2" charset="0"/>
              <a:cs typeface="Helvetica Neue Thin"/>
              <a:sym typeface="Helvetica Neue Thi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3A5C"/>
              </a:buClr>
              <a:buSzTx/>
              <a:buFont typeface="Arial"/>
              <a:buNone/>
              <a:tabLst/>
              <a:defRPr sz="1400" i="0">
                <a:solidFill>
                  <a:srgbClr val="4A4D58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kumimoji="0" lang="en-IE" sz="1900" b="1" i="0" u="none" strike="noStrike" kern="0" cap="none" spc="0" normalizeH="0" baseline="0" noProof="0" dirty="0">
                <a:ln>
                  <a:noFill/>
                </a:ln>
                <a:solidFill>
                  <a:srgbClr val="06119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Amnon Weichselbaum </a:t>
            </a:r>
            <a: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srgbClr val="06119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(</a:t>
            </a:r>
            <a:r>
              <a:rPr kumimoji="0" lang="en-IE" sz="1400" b="1" i="0" u="none" strike="noStrike" kern="0" cap="none" spc="0" normalizeH="0" baseline="0" noProof="0" dirty="0">
                <a:ln>
                  <a:noFill/>
                </a:ln>
                <a:solidFill>
                  <a:srgbClr val="06119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Ph.D.</a:t>
            </a:r>
            <a: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srgbClr val="06119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) </a:t>
            </a:r>
            <a: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srgbClr val="4A4D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– </a:t>
            </a:r>
            <a:r>
              <a:rPr kumimoji="0" lang="en-IE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Business Development Advisor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3A5C"/>
              </a:buClr>
              <a:buSzTx/>
              <a:buFont typeface="Arial"/>
              <a:buNone/>
              <a:tabLst/>
              <a:defRPr sz="1400" i="0">
                <a:solidFill>
                  <a:srgbClr val="4A4D58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IE" sz="1400" i="0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Life Sciences expert, products developer, entrepreneur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3A5C"/>
              </a:buClr>
              <a:buSzTx/>
              <a:buFont typeface="Arial"/>
              <a:buNone/>
              <a:tabLst/>
              <a:defRPr sz="1400" i="0">
                <a:solidFill>
                  <a:srgbClr val="4A4D58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kumimoji="0" lang="en-IE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 Thin"/>
                <a:sym typeface="Helvetica Neue Thin"/>
              </a:rPr>
              <a:t>Experienced executive</a:t>
            </a:r>
          </a:p>
        </p:txBody>
      </p:sp>
      <p:pic>
        <p:nvPicPr>
          <p:cNvPr id="12" name="Picture 33" descr="Picture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"/>
          <a:stretch>
            <a:fillRect/>
          </a:stretch>
        </p:blipFill>
        <p:spPr>
          <a:xfrm>
            <a:off x="1307304" y="1912747"/>
            <a:ext cx="935832" cy="1007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31" y="0"/>
                </a:moveTo>
                <a:cubicBezTo>
                  <a:pt x="2924" y="0"/>
                  <a:pt x="0" y="2714"/>
                  <a:pt x="0" y="6063"/>
                </a:cubicBezTo>
                <a:lnTo>
                  <a:pt x="0" y="21600"/>
                </a:lnTo>
                <a:lnTo>
                  <a:pt x="15069" y="21600"/>
                </a:lnTo>
                <a:cubicBezTo>
                  <a:pt x="18676" y="21600"/>
                  <a:pt x="21600" y="18886"/>
                  <a:pt x="21600" y="15537"/>
                </a:cubicBezTo>
                <a:lnTo>
                  <a:pt x="21600" y="0"/>
                </a:lnTo>
                <a:lnTo>
                  <a:pt x="653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" name="Picture 34" descr="Picture 3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"/>
          <a:stretch>
            <a:fillRect/>
          </a:stretch>
        </p:blipFill>
        <p:spPr>
          <a:xfrm>
            <a:off x="1257783" y="3275387"/>
            <a:ext cx="935833" cy="1007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cubicBezTo>
                  <a:pt x="1611" y="0"/>
                  <a:pt x="0" y="1496"/>
                  <a:pt x="0" y="3342"/>
                </a:cubicBezTo>
                <a:lnTo>
                  <a:pt x="0" y="21600"/>
                </a:lnTo>
                <a:lnTo>
                  <a:pt x="18000" y="21600"/>
                </a:lnTo>
                <a:cubicBezTo>
                  <a:pt x="19989" y="21600"/>
                  <a:pt x="21600" y="20104"/>
                  <a:pt x="21600" y="18258"/>
                </a:cubicBezTo>
                <a:lnTo>
                  <a:pt x="21600" y="0"/>
                </a:lnTo>
                <a:lnTo>
                  <a:pt x="3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4" name="Picture 35" descr="Picture 35">
            <a:hlinkClick r:id="rId6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"/>
          <a:stretch>
            <a:fillRect/>
          </a:stretch>
        </p:blipFill>
        <p:spPr>
          <a:xfrm>
            <a:off x="1278473" y="4480577"/>
            <a:ext cx="935833" cy="10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cubicBezTo>
                  <a:pt x="1611" y="0"/>
                  <a:pt x="0" y="1496"/>
                  <a:pt x="0" y="3342"/>
                </a:cubicBezTo>
                <a:lnTo>
                  <a:pt x="0" y="21600"/>
                </a:lnTo>
                <a:lnTo>
                  <a:pt x="18000" y="21600"/>
                </a:lnTo>
                <a:cubicBezTo>
                  <a:pt x="19989" y="21600"/>
                  <a:pt x="21600" y="20104"/>
                  <a:pt x="21600" y="18258"/>
                </a:cubicBezTo>
                <a:lnTo>
                  <a:pt x="21600" y="0"/>
                </a:lnTo>
                <a:lnTo>
                  <a:pt x="360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8289010" y="1910018"/>
            <a:ext cx="3108960" cy="14374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900" b="1" dirty="0">
              <a:solidFill>
                <a:srgbClr val="033E87"/>
              </a:solidFill>
              <a:latin typeface="Roboto" panose="02000000000000000000" pitchFamily="2" charset="0"/>
              <a:ea typeface="Roboto" panose="02000000000000000000" pitchFamily="2" charset="0"/>
              <a:cs typeface="Helvetica Neue Medium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209364" y="4087368"/>
            <a:ext cx="3411358" cy="10818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F3A5C"/>
              </a:buClr>
              <a:buFont typeface="Arial" panose="020B0604020202020204" pitchFamily="34" charset="0"/>
              <a:buChar char="•"/>
              <a:defRPr lang="en-US" sz="2400" i="1" kern="1200" dirty="0">
                <a:solidFill>
                  <a:srgbClr val="6E7171"/>
                </a:solidFill>
                <a:latin typeface="Times New Roman"/>
                <a:ea typeface="+mj-ea"/>
                <a:cs typeface="Times New Roman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1" kern="1200">
                <a:solidFill>
                  <a:schemeClr val="accent3">
                    <a:lumMod val="50000"/>
                  </a:schemeClr>
                </a:solidFill>
                <a:latin typeface="Times"/>
                <a:ea typeface="+mn-ea"/>
                <a:cs typeface="Time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1" kern="1200">
                <a:solidFill>
                  <a:schemeClr val="accent3">
                    <a:lumMod val="50000"/>
                  </a:schemeClr>
                </a:solidFill>
                <a:latin typeface="Times"/>
                <a:ea typeface="+mn-ea"/>
                <a:cs typeface="Time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1" kern="1200">
                <a:solidFill>
                  <a:schemeClr val="accent3">
                    <a:lumMod val="50000"/>
                  </a:schemeClr>
                </a:solidFill>
                <a:latin typeface="Times"/>
                <a:ea typeface="+mn-ea"/>
                <a:cs typeface="Time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1" kern="1200">
                <a:solidFill>
                  <a:schemeClr val="accent3">
                    <a:lumMod val="50000"/>
                  </a:schemeClr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7000"/>
              </a:lnSpc>
              <a:buNone/>
            </a:pPr>
            <a:r>
              <a:rPr lang="en-GB" sz="1600" b="1" dirty="0">
                <a:solidFill>
                  <a:srgbClr val="033E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Prof. Aaron Ciechanover MD, Ph.D.</a:t>
            </a:r>
            <a:endParaRPr lang="en-IE" sz="1600" b="1" dirty="0">
              <a:solidFill>
                <a:srgbClr val="033E8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ctr">
              <a:lnSpc>
                <a:spcPct val="107000"/>
              </a:lnSpc>
              <a:buNone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Nobel Prize Laureate Chemistry 2004</a:t>
            </a:r>
          </a:p>
          <a:p>
            <a:pPr marL="0" lvl="0" indent="0" algn="ctr">
              <a:lnSpc>
                <a:spcPct val="107000"/>
              </a:lnSpc>
              <a:buNone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Advisor</a:t>
            </a:r>
            <a:endParaRPr lang="en-US" sz="1600" i="0" dirty="0">
              <a:solidFill>
                <a:srgbClr val="6E7171"/>
              </a:solidFill>
              <a:latin typeface="Roboto" panose="02000000000000000000" pitchFamily="2" charset="0"/>
              <a:ea typeface="Roboto" panose="02000000000000000000" pitchFamily="2" charset="0"/>
              <a:cs typeface="Helvetica Neue Thin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1210924" y="3190874"/>
            <a:ext cx="187045" cy="102225"/>
          </a:xfrm>
          <a:prstGeom prst="rect">
            <a:avLst/>
          </a:prstGeom>
        </p:spPr>
        <p:txBody>
          <a:bodyPr vert="horz" lIns="0" tIns="0" rIns="0" bIns="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600" dirty="0">
              <a:solidFill>
                <a:srgbClr val="6E71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600" dirty="0">
              <a:solidFill>
                <a:srgbClr val="6E7171"/>
              </a:solidFill>
              <a:latin typeface="Roboto" panose="02000000000000000000" pitchFamily="2" charset="0"/>
              <a:ea typeface="Roboto" panose="02000000000000000000" pitchFamily="2" charset="0"/>
              <a:cs typeface="Helvetica Neue Thin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600" dirty="0">
              <a:solidFill>
                <a:srgbClr val="6E7171"/>
              </a:solidFill>
              <a:latin typeface="Roboto" panose="02000000000000000000" pitchFamily="2" charset="0"/>
              <a:ea typeface="Roboto" panose="02000000000000000000" pitchFamily="2" charset="0"/>
              <a:cs typeface="Helvetica Neue Thin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600" dirty="0">
              <a:solidFill>
                <a:srgbClr val="6E7171"/>
              </a:solidFill>
              <a:latin typeface="Roboto" panose="02000000000000000000" pitchFamily="2" charset="0"/>
              <a:ea typeface="Roboto" panose="02000000000000000000" pitchFamily="2" charset="0"/>
              <a:cs typeface="Helvetica Neue Thin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600" dirty="0">
              <a:solidFill>
                <a:srgbClr val="6E7171"/>
              </a:solidFill>
              <a:latin typeface="Roboto" panose="02000000000000000000" pitchFamily="2" charset="0"/>
              <a:ea typeface="Roboto" panose="02000000000000000000" pitchFamily="2" charset="0"/>
              <a:cs typeface="Helvetica Neue Thin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600" dirty="0">
              <a:solidFill>
                <a:srgbClr val="6E7171"/>
              </a:solidFill>
              <a:latin typeface="Roboto" panose="02000000000000000000" pitchFamily="2" charset="0"/>
              <a:ea typeface="Roboto" panose="02000000000000000000" pitchFamily="2" charset="0"/>
              <a:cs typeface="Helvetica Neue Thin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B2E705-A115-4A2C-8F5F-53EB9143C2CE}"/>
              </a:ext>
            </a:extLst>
          </p:cNvPr>
          <p:cNvSpPr txBox="1">
            <a:spLocks/>
          </p:cNvSpPr>
          <p:nvPr/>
        </p:nvSpPr>
        <p:spPr>
          <a:xfrm>
            <a:off x="3768671" y="1382769"/>
            <a:ext cx="3108960" cy="9217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900" b="1" dirty="0">
              <a:solidFill>
                <a:srgbClr val="033E87"/>
              </a:solidFill>
              <a:latin typeface="Roboto" panose="02000000000000000000" pitchFamily="2" charset="0"/>
              <a:ea typeface="Roboto" panose="02000000000000000000" pitchFamily="2" charset="0"/>
              <a:cs typeface="Helvetica Neue Medium"/>
            </a:endParaRP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2E0B56B8-A5F9-4EBC-8059-A0DADEF13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541" y="5465664"/>
            <a:ext cx="1177596" cy="117759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6C2C8A84-39C5-48DA-9A3C-04ACE4535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29" t="-1898" r="10817" b="1898"/>
          <a:stretch/>
        </p:blipFill>
        <p:spPr bwMode="auto">
          <a:xfrm>
            <a:off x="9055818" y="1977677"/>
            <a:ext cx="1707431" cy="170743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357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2" descr="Picture 2"/>
          <p:cNvPicPr>
            <a:picLocks noChangeAspect="1"/>
          </p:cNvPicPr>
          <p:nvPr/>
        </p:nvPicPr>
        <p:blipFill>
          <a:blip r:embed="rId2"/>
          <a:srcRect l="14841" t="28840" r="10110" b="18664"/>
          <a:stretch>
            <a:fillRect/>
          </a:stretch>
        </p:blipFill>
        <p:spPr>
          <a:xfrm>
            <a:off x="4838699" y="0"/>
            <a:ext cx="73533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470849" y="6409459"/>
            <a:ext cx="259530" cy="2565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309" name="Rectangle 6"/>
          <p:cNvSpPr/>
          <p:nvPr/>
        </p:nvSpPr>
        <p:spPr>
          <a:xfrm>
            <a:off x="4838699" y="0"/>
            <a:ext cx="7387936" cy="6858000"/>
          </a:xfrm>
          <a:prstGeom prst="rect">
            <a:avLst/>
          </a:prstGeom>
          <a:gradFill>
            <a:gsLst>
              <a:gs pos="54000">
                <a:srgbClr val="F7FBFC">
                  <a:alpha val="0"/>
                </a:srgbClr>
              </a:gs>
              <a:gs pos="95000">
                <a:srgbClr val="FFFFFF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0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903050" y="1310428"/>
            <a:ext cx="4650008" cy="274220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 sz="1800" i="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“Parameters obtained (</a:t>
            </a:r>
            <a:r>
              <a:rPr i="1" dirty="0"/>
              <a:t>by the TCL </a:t>
            </a:r>
            <a:r>
              <a:rPr i="1" dirty="0" err="1"/>
              <a:t>analyser</a:t>
            </a:r>
            <a:r>
              <a:rPr dirty="0"/>
              <a:t>) show higher levels in group culture, transferred embryos and SUCCESSFUL IMPLANTATION.</a:t>
            </a:r>
          </a:p>
          <a:p>
            <a:pPr>
              <a:spcBef>
                <a:spcPts val="0"/>
              </a:spcBef>
              <a:defRPr sz="1800" i="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dirty="0"/>
          </a:p>
          <a:p>
            <a:pPr>
              <a:spcBef>
                <a:spcPts val="0"/>
              </a:spcBef>
              <a:defRPr sz="1800" i="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Our current evidences between embryo outcome and implantation potential may lead to an IMPROVED CLINICAL BIOMARKER”.</a:t>
            </a:r>
          </a:p>
          <a:p>
            <a:pPr>
              <a:spcBef>
                <a:spcPts val="0"/>
              </a:spcBef>
              <a:defRPr sz="1800" i="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dirty="0"/>
          </a:p>
          <a:p>
            <a:pPr>
              <a:lnSpc>
                <a:spcPct val="100000"/>
              </a:lnSpc>
              <a:spcBef>
                <a:spcPts val="0"/>
              </a:spcBef>
              <a:defRPr sz="150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Dr. Marcos Meseguer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50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Scientific Manager, IVI Valencia</a:t>
            </a:r>
          </a:p>
        </p:txBody>
      </p:sp>
      <p:sp>
        <p:nvSpPr>
          <p:cNvPr id="311" name="Proof of principle studies recognized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  <a:prstGeom prst="rect">
            <a:avLst/>
          </a:prstGeom>
        </p:spPr>
        <p:txBody>
          <a:bodyPr anchor="ctr"/>
          <a:lstStyle>
            <a:lvl1pPr>
              <a:defRPr sz="3400"/>
            </a:lvl1pPr>
          </a:lstStyle>
          <a:p>
            <a:r>
              <a:t>Proof of principle studies recognized</a:t>
            </a:r>
          </a:p>
        </p:txBody>
      </p:sp>
      <p:grpSp>
        <p:nvGrpSpPr>
          <p:cNvPr id="314" name="Grupo"/>
          <p:cNvGrpSpPr/>
          <p:nvPr/>
        </p:nvGrpSpPr>
        <p:grpSpPr>
          <a:xfrm>
            <a:off x="-156768" y="4745731"/>
            <a:ext cx="2208604" cy="2020760"/>
            <a:chOff x="0" y="0"/>
            <a:chExt cx="2208603" cy="2020759"/>
          </a:xfrm>
        </p:grpSpPr>
        <p:pic>
          <p:nvPicPr>
            <p:cNvPr id="312" name="Picture 6" descr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89117">
              <a:off x="114630" y="131453"/>
              <a:ext cx="1979343" cy="17578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" name="Picture 10" descr="Picture 10"/>
            <p:cNvPicPr>
              <a:picLocks noChangeAspect="1"/>
            </p:cNvPicPr>
            <p:nvPr/>
          </p:nvPicPr>
          <p:blipFill>
            <a:blip r:embed="rId4">
              <a:alphaModFix amt="87000"/>
            </a:blip>
            <a:srcRect l="28437" t="3277" r="3840" b="27503"/>
            <a:stretch>
              <a:fillRect/>
            </a:stretch>
          </p:blipFill>
          <p:spPr>
            <a:xfrm rot="617267">
              <a:off x="534819" y="400913"/>
              <a:ext cx="497924" cy="1902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7" name="Grupo"/>
          <p:cNvGrpSpPr/>
          <p:nvPr/>
        </p:nvGrpSpPr>
        <p:grpSpPr>
          <a:xfrm>
            <a:off x="1797001" y="4826116"/>
            <a:ext cx="2082896" cy="1859989"/>
            <a:chOff x="0" y="0"/>
            <a:chExt cx="2082894" cy="1859988"/>
          </a:xfrm>
        </p:grpSpPr>
        <p:pic>
          <p:nvPicPr>
            <p:cNvPr id="315" name="Picture 5" descr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082895" cy="18599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" name="Picture 10" descr="Picture 10"/>
            <p:cNvPicPr>
              <a:picLocks noChangeAspect="1"/>
            </p:cNvPicPr>
            <p:nvPr/>
          </p:nvPicPr>
          <p:blipFill>
            <a:blip r:embed="rId4">
              <a:alphaModFix amt="78000"/>
            </a:blip>
            <a:srcRect l="28437" t="3277" r="3840" b="27504"/>
            <a:stretch>
              <a:fillRect/>
            </a:stretch>
          </p:blipFill>
          <p:spPr>
            <a:xfrm>
              <a:off x="364593" y="344401"/>
              <a:ext cx="450775" cy="1722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18" name="DIBUJOS flecha.png" descr="DIBUJOS flech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454" y="1368982"/>
            <a:ext cx="584597" cy="2562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1" name="Grupo"/>
          <p:cNvGrpSpPr/>
          <p:nvPr/>
        </p:nvGrpSpPr>
        <p:grpSpPr>
          <a:xfrm>
            <a:off x="318454" y="4229886"/>
            <a:ext cx="5365472" cy="616333"/>
            <a:chOff x="0" y="0"/>
            <a:chExt cx="5365471" cy="616332"/>
          </a:xfrm>
        </p:grpSpPr>
        <p:sp>
          <p:nvSpPr>
            <p:cNvPr id="319" name="Publications in internationally recognized scientific papers:"/>
            <p:cNvSpPr txBox="1"/>
            <p:nvPr/>
          </p:nvSpPr>
          <p:spPr>
            <a:xfrm>
              <a:off x="519745" y="0"/>
              <a:ext cx="4845727" cy="616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defRPr>
                  <a:solidFill>
                    <a:srgbClr val="4D5C61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lvl1pPr>
            </a:lstStyle>
            <a:p>
              <a:r>
                <a:t>Publications in internationally recognized scientific papers:</a:t>
              </a:r>
            </a:p>
          </p:txBody>
        </p:sp>
        <p:pic>
          <p:nvPicPr>
            <p:cNvPr id="320" name="DIBUJOS flecha.png" descr="DIBUJOS flech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51930"/>
              <a:ext cx="584597" cy="2562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1777D72-8AE6-4C6A-9B8F-472566EEE1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55" y="4937393"/>
            <a:ext cx="1523551" cy="228573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997669" y="1338705"/>
          <a:ext cx="9798173" cy="4813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07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07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07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07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907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26328">
                <a:tc gridSpan="3">
                  <a:txBody>
                    <a:bodyPr/>
                    <a:lstStyle/>
                    <a:p>
                      <a:pPr algn="ctr"/>
                      <a:r>
                        <a:rPr lang="he-IL" sz="1800" b="0" i="0" dirty="0">
                          <a:solidFill>
                            <a:schemeClr val="bg1"/>
                          </a:solidFill>
                          <a:latin typeface="Helvetica Neue Light"/>
                          <a:cs typeface="Helvetica Neue Light"/>
                        </a:rPr>
                        <a:t>201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Helvetica Neue Light"/>
                          <a:cs typeface="Helvetica Neue Light"/>
                        </a:rPr>
                        <a:t>9</a:t>
                      </a:r>
                      <a:endParaRPr lang="en-US" b="0" i="0" dirty="0">
                        <a:solidFill>
                          <a:schemeClr val="bg1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FFFF"/>
                          </a:solidFill>
                          <a:latin typeface="Helvetica Neue Light"/>
                          <a:cs typeface="Helvetica Neue Light"/>
                        </a:rPr>
                        <a:t>2020</a:t>
                      </a:r>
                    </a:p>
                  </a:txBody>
                  <a:tcPr marT="0" marB="0" anchor="ctr">
                    <a:solidFill>
                      <a:srgbClr val="007D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FFFFFF"/>
                          </a:solidFill>
                          <a:latin typeface="Helvetica Neue Light"/>
                          <a:cs typeface="Helvetica Neue Light"/>
                        </a:rPr>
                        <a:t>2021</a:t>
                      </a:r>
                      <a:endParaRPr lang="en-US" b="0" i="0" dirty="0">
                        <a:solidFill>
                          <a:srgbClr val="FFFFFF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361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4D5C61"/>
                          </a:solidFill>
                          <a:latin typeface="Helvetica Neue Medium"/>
                          <a:cs typeface="Helvetica Neue Medium"/>
                        </a:rPr>
                        <a:t>Q2</a:t>
                      </a:r>
                    </a:p>
                  </a:txBody>
                  <a:tcPr marT="72000" marB="72000" anchor="ctr">
                    <a:solidFill>
                      <a:schemeClr val="tx2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4D5C61"/>
                          </a:solidFill>
                          <a:latin typeface="Helvetica Neue Medium"/>
                          <a:cs typeface="Helvetica Neue Medium"/>
                        </a:rPr>
                        <a:t>Q3</a:t>
                      </a:r>
                    </a:p>
                  </a:txBody>
                  <a:tcPr marT="72000" marB="72000" anchor="ctr">
                    <a:solidFill>
                      <a:schemeClr val="tx2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4D5C61"/>
                          </a:solidFill>
                          <a:latin typeface="Helvetica Neue Medium"/>
                          <a:cs typeface="Helvetica Neue Medium"/>
                        </a:rPr>
                        <a:t>Q4</a:t>
                      </a:r>
                    </a:p>
                  </a:txBody>
                  <a:tcPr marT="72000" marB="72000" anchor="ctr">
                    <a:solidFill>
                      <a:schemeClr val="tx2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 Neue Medium"/>
                          <a:cs typeface="Helvetica Neue Medium"/>
                        </a:rPr>
                        <a:t>Q</a:t>
                      </a:r>
                      <a:r>
                        <a:rPr lang="he-IL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 Neue Medium"/>
                          <a:cs typeface="Helvetica Neue Medium"/>
                        </a:rPr>
                        <a:t>1</a:t>
                      </a:r>
                      <a:endParaRPr lang="en-US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 Neue Medium"/>
                        <a:cs typeface="Helvetica Neue Medium"/>
                      </a:endParaRPr>
                    </a:p>
                  </a:txBody>
                  <a:tcPr marT="72000" marB="72000" anchor="ctr">
                    <a:solidFill>
                      <a:srgbClr val="007DB7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 Neue Medium"/>
                          <a:cs typeface="Helvetica Neue Medium"/>
                        </a:rPr>
                        <a:t>Q2</a:t>
                      </a:r>
                    </a:p>
                  </a:txBody>
                  <a:tcPr marT="72000" marB="72000" anchor="ctr">
                    <a:solidFill>
                      <a:srgbClr val="007DB7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 Neue Medium"/>
                          <a:cs typeface="Helvetica Neue Medium"/>
                        </a:rPr>
                        <a:t>Q3</a:t>
                      </a:r>
                    </a:p>
                  </a:txBody>
                  <a:tcPr marT="72000" marB="72000" anchor="ctr">
                    <a:solidFill>
                      <a:srgbClr val="007DB7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elvetica Neue Medium"/>
                          <a:cs typeface="Helvetica Neue Medium"/>
                        </a:rPr>
                        <a:t>Q4</a:t>
                      </a:r>
                    </a:p>
                  </a:txBody>
                  <a:tcPr marT="72000" marB="72000" anchor="ctr">
                    <a:solidFill>
                      <a:srgbClr val="007DB7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4D5C61"/>
                          </a:solidFill>
                          <a:latin typeface="Helvetica Neue Medium"/>
                          <a:cs typeface="Helvetica Neue Medium"/>
                        </a:rPr>
                        <a:t>Q1</a:t>
                      </a:r>
                    </a:p>
                  </a:txBody>
                  <a:tcPr marT="72000" marB="72000" anchor="ctr">
                    <a:solidFill>
                      <a:schemeClr val="accent5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4D5C61"/>
                          </a:solidFill>
                          <a:latin typeface="Helvetica Neue Medium"/>
                          <a:cs typeface="Helvetica Neue Medium"/>
                        </a:rPr>
                        <a:t>Q2</a:t>
                      </a:r>
                    </a:p>
                  </a:txBody>
                  <a:tcPr marT="72000" marB="72000" anchor="ctr">
                    <a:solidFill>
                      <a:schemeClr val="accent5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4D5C61"/>
                          </a:solidFill>
                          <a:latin typeface="Helvetica Neue Medium"/>
                          <a:cs typeface="Helvetica Neue Medium"/>
                        </a:rPr>
                        <a:t>Q3</a:t>
                      </a:r>
                    </a:p>
                  </a:txBody>
                  <a:tcPr marT="72000" marB="72000" anchor="ctr">
                    <a:solidFill>
                      <a:schemeClr val="accent5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4D5C61"/>
                          </a:solidFill>
                          <a:latin typeface="Helvetica Neue Medium"/>
                          <a:cs typeface="Helvetica Neue Medium"/>
                        </a:rPr>
                        <a:t>Q4</a:t>
                      </a:r>
                    </a:p>
                  </a:txBody>
                  <a:tcPr marT="72000" marB="72000" anchor="ctr">
                    <a:solidFill>
                      <a:schemeClr val="accent5"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0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Chevron 47"/>
          <p:cNvSpPr/>
          <p:nvPr/>
        </p:nvSpPr>
        <p:spPr>
          <a:xfrm>
            <a:off x="7409516" y="4630871"/>
            <a:ext cx="2667000" cy="381000"/>
          </a:xfrm>
          <a:prstGeom prst="chevron">
            <a:avLst>
              <a:gd name="adj" fmla="val 52500"/>
            </a:avLst>
          </a:prstGeom>
          <a:solidFill>
            <a:srgbClr val="5CACC1">
              <a:alpha val="5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51" name="Chevron 50"/>
          <p:cNvSpPr/>
          <p:nvPr/>
        </p:nvSpPr>
        <p:spPr>
          <a:xfrm>
            <a:off x="9740900" y="5456917"/>
            <a:ext cx="1612900" cy="381000"/>
          </a:xfrm>
          <a:prstGeom prst="chevron">
            <a:avLst>
              <a:gd name="adj" fmla="val 52500"/>
            </a:avLst>
          </a:prstGeom>
          <a:solidFill>
            <a:srgbClr val="5CACC1">
              <a:alpha val="5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47" name="Chevron 46"/>
          <p:cNvSpPr/>
          <p:nvPr/>
        </p:nvSpPr>
        <p:spPr>
          <a:xfrm>
            <a:off x="7364413" y="5473844"/>
            <a:ext cx="2501900" cy="381000"/>
          </a:xfrm>
          <a:prstGeom prst="chevron">
            <a:avLst>
              <a:gd name="adj" fmla="val 52500"/>
            </a:avLst>
          </a:prstGeom>
          <a:solidFill>
            <a:srgbClr val="5CACC1">
              <a:alpha val="5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43" name="Chevron 42"/>
          <p:cNvSpPr/>
          <p:nvPr/>
        </p:nvSpPr>
        <p:spPr>
          <a:xfrm>
            <a:off x="4292491" y="3670167"/>
            <a:ext cx="4810234" cy="457200"/>
          </a:xfrm>
          <a:prstGeom prst="chevron">
            <a:avLst>
              <a:gd name="adj" fmla="val 52500"/>
            </a:avLst>
          </a:prstGeom>
          <a:solidFill>
            <a:srgbClr val="5CACC1">
              <a:alpha val="5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44" name="Chevron 43"/>
          <p:cNvSpPr/>
          <p:nvPr/>
        </p:nvSpPr>
        <p:spPr>
          <a:xfrm>
            <a:off x="3216516" y="4615659"/>
            <a:ext cx="2437697" cy="411423"/>
          </a:xfrm>
          <a:prstGeom prst="chevron">
            <a:avLst>
              <a:gd name="adj" fmla="val 52500"/>
            </a:avLst>
          </a:prstGeom>
          <a:solidFill>
            <a:srgbClr val="5CACC1">
              <a:alpha val="5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2" name="Chevron 1"/>
          <p:cNvSpPr/>
          <p:nvPr/>
        </p:nvSpPr>
        <p:spPr>
          <a:xfrm>
            <a:off x="2311400" y="2654300"/>
            <a:ext cx="3060700" cy="584200"/>
          </a:xfrm>
          <a:prstGeom prst="chevron">
            <a:avLst>
              <a:gd name="adj" fmla="val 52500"/>
            </a:avLst>
          </a:prstGeom>
          <a:solidFill>
            <a:srgbClr val="5CACC1">
              <a:alpha val="5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dirty="0"/>
              <a:t>Fertissimo Roadmap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1429386" y="6317068"/>
            <a:ext cx="356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13948C-4AA1-4C84-8994-ACCC8BF79986}" type="slidenum">
              <a:rPr lang="en-US" smtClean="0"/>
              <a:pPr/>
              <a:t>15</a:t>
            </a:fld>
            <a:endParaRPr lang="en-JM"/>
          </a:p>
        </p:txBody>
      </p:sp>
      <p:sp>
        <p:nvSpPr>
          <p:cNvPr id="13" name="TextBox 12"/>
          <p:cNvSpPr txBox="1"/>
          <p:nvPr/>
        </p:nvSpPr>
        <p:spPr>
          <a:xfrm>
            <a:off x="4897821" y="3732047"/>
            <a:ext cx="388882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b="1" dirty="0">
                <a:latin typeface="Helvetica Neue Light"/>
                <a:ea typeface="Calibri" panose="020F0502020204030204" pitchFamily="34" charset="0"/>
                <a:cs typeface="Helvetica Neue Light"/>
              </a:rPr>
              <a:t>Conduct pivotal validation trial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96265" y="4630871"/>
            <a:ext cx="1875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Helvetica Neue Light"/>
                <a:ea typeface="Calibri" panose="020F0502020204030204" pitchFamily="34" charset="0"/>
                <a:cs typeface="Helvetica Neue Light"/>
              </a:rPr>
              <a:t>CE mark clearance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820261" y="4657833"/>
            <a:ext cx="1749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Helvetica Neue Light"/>
                <a:ea typeface="Calibri" panose="020F0502020204030204" pitchFamily="34" charset="0"/>
                <a:cs typeface="Helvetica Neue Light"/>
              </a:rPr>
              <a:t>European Launch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62850" y="5433799"/>
            <a:ext cx="2178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Helvetica Neue Light"/>
                <a:ea typeface="Calibri" panose="020F0502020204030204" pitchFamily="34" charset="0"/>
                <a:cs typeface="Helvetica Neue Light"/>
              </a:rPr>
              <a:t>US Clearance (FDA)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991725" y="5456917"/>
            <a:ext cx="1298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Helvetica Neue Light"/>
                <a:ea typeface="Calibri" panose="020F0502020204030204" pitchFamily="34" charset="0"/>
                <a:cs typeface="Helvetica Neue Light"/>
              </a:rPr>
              <a:t>US Launch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1200" y="1338704"/>
            <a:ext cx="1196016" cy="4808096"/>
          </a:xfrm>
          <a:custGeom>
            <a:avLst/>
            <a:gdLst>
              <a:gd name="connsiteX0" fmla="*/ 0 w 1338617"/>
              <a:gd name="connsiteY0" fmla="*/ 304843 h 4782722"/>
              <a:gd name="connsiteX1" fmla="*/ 304843 w 1338617"/>
              <a:gd name="connsiteY1" fmla="*/ 0 h 4782722"/>
              <a:gd name="connsiteX2" fmla="*/ 1033774 w 1338617"/>
              <a:gd name="connsiteY2" fmla="*/ 0 h 4782722"/>
              <a:gd name="connsiteX3" fmla="*/ 1338617 w 1338617"/>
              <a:gd name="connsiteY3" fmla="*/ 304843 h 4782722"/>
              <a:gd name="connsiteX4" fmla="*/ 1338617 w 1338617"/>
              <a:gd name="connsiteY4" fmla="*/ 4477879 h 4782722"/>
              <a:gd name="connsiteX5" fmla="*/ 1033774 w 1338617"/>
              <a:gd name="connsiteY5" fmla="*/ 4782722 h 4782722"/>
              <a:gd name="connsiteX6" fmla="*/ 304843 w 1338617"/>
              <a:gd name="connsiteY6" fmla="*/ 4782722 h 4782722"/>
              <a:gd name="connsiteX7" fmla="*/ 0 w 1338617"/>
              <a:gd name="connsiteY7" fmla="*/ 4477879 h 4782722"/>
              <a:gd name="connsiteX8" fmla="*/ 0 w 1338617"/>
              <a:gd name="connsiteY8" fmla="*/ 304843 h 4782722"/>
              <a:gd name="connsiteX0" fmla="*/ 0 w 1378510"/>
              <a:gd name="connsiteY0" fmla="*/ 304843 h 4782722"/>
              <a:gd name="connsiteX1" fmla="*/ 304843 w 1378510"/>
              <a:gd name="connsiteY1" fmla="*/ 0 h 4782722"/>
              <a:gd name="connsiteX2" fmla="*/ 1287774 w 1378510"/>
              <a:gd name="connsiteY2" fmla="*/ 0 h 4782722"/>
              <a:gd name="connsiteX3" fmla="*/ 1338617 w 1378510"/>
              <a:gd name="connsiteY3" fmla="*/ 304843 h 4782722"/>
              <a:gd name="connsiteX4" fmla="*/ 1338617 w 1378510"/>
              <a:gd name="connsiteY4" fmla="*/ 4477879 h 4782722"/>
              <a:gd name="connsiteX5" fmla="*/ 1033774 w 1378510"/>
              <a:gd name="connsiteY5" fmla="*/ 4782722 h 4782722"/>
              <a:gd name="connsiteX6" fmla="*/ 304843 w 1378510"/>
              <a:gd name="connsiteY6" fmla="*/ 4782722 h 4782722"/>
              <a:gd name="connsiteX7" fmla="*/ 0 w 1378510"/>
              <a:gd name="connsiteY7" fmla="*/ 4477879 h 4782722"/>
              <a:gd name="connsiteX8" fmla="*/ 0 w 1378510"/>
              <a:gd name="connsiteY8" fmla="*/ 304843 h 4782722"/>
              <a:gd name="connsiteX0" fmla="*/ 0 w 1338617"/>
              <a:gd name="connsiteY0" fmla="*/ 304843 h 4782722"/>
              <a:gd name="connsiteX1" fmla="*/ 304843 w 1338617"/>
              <a:gd name="connsiteY1" fmla="*/ 0 h 4782722"/>
              <a:gd name="connsiteX2" fmla="*/ 1287774 w 1338617"/>
              <a:gd name="connsiteY2" fmla="*/ 0 h 4782722"/>
              <a:gd name="connsiteX3" fmla="*/ 1338617 w 1338617"/>
              <a:gd name="connsiteY3" fmla="*/ 304843 h 4782722"/>
              <a:gd name="connsiteX4" fmla="*/ 1338617 w 1338617"/>
              <a:gd name="connsiteY4" fmla="*/ 4477879 h 4782722"/>
              <a:gd name="connsiteX5" fmla="*/ 1033774 w 1338617"/>
              <a:gd name="connsiteY5" fmla="*/ 4782722 h 4782722"/>
              <a:gd name="connsiteX6" fmla="*/ 304843 w 1338617"/>
              <a:gd name="connsiteY6" fmla="*/ 4782722 h 4782722"/>
              <a:gd name="connsiteX7" fmla="*/ 0 w 1338617"/>
              <a:gd name="connsiteY7" fmla="*/ 4477879 h 4782722"/>
              <a:gd name="connsiteX8" fmla="*/ 0 w 1338617"/>
              <a:gd name="connsiteY8" fmla="*/ 304843 h 4782722"/>
              <a:gd name="connsiteX0" fmla="*/ 0 w 1338617"/>
              <a:gd name="connsiteY0" fmla="*/ 304843 h 4782722"/>
              <a:gd name="connsiteX1" fmla="*/ 304843 w 1338617"/>
              <a:gd name="connsiteY1" fmla="*/ 0 h 4782722"/>
              <a:gd name="connsiteX2" fmla="*/ 1191012 w 1338617"/>
              <a:gd name="connsiteY2" fmla="*/ 0 h 4782722"/>
              <a:gd name="connsiteX3" fmla="*/ 1338617 w 1338617"/>
              <a:gd name="connsiteY3" fmla="*/ 304843 h 4782722"/>
              <a:gd name="connsiteX4" fmla="*/ 1338617 w 1338617"/>
              <a:gd name="connsiteY4" fmla="*/ 4477879 h 4782722"/>
              <a:gd name="connsiteX5" fmla="*/ 1033774 w 1338617"/>
              <a:gd name="connsiteY5" fmla="*/ 4782722 h 4782722"/>
              <a:gd name="connsiteX6" fmla="*/ 304843 w 1338617"/>
              <a:gd name="connsiteY6" fmla="*/ 4782722 h 4782722"/>
              <a:gd name="connsiteX7" fmla="*/ 0 w 1338617"/>
              <a:gd name="connsiteY7" fmla="*/ 4477879 h 4782722"/>
              <a:gd name="connsiteX8" fmla="*/ 0 w 1338617"/>
              <a:gd name="connsiteY8" fmla="*/ 304843 h 4782722"/>
              <a:gd name="connsiteX0" fmla="*/ 0 w 1338617"/>
              <a:gd name="connsiteY0" fmla="*/ 304843 h 4782722"/>
              <a:gd name="connsiteX1" fmla="*/ 304843 w 1338617"/>
              <a:gd name="connsiteY1" fmla="*/ 0 h 4782722"/>
              <a:gd name="connsiteX2" fmla="*/ 1191012 w 1338617"/>
              <a:gd name="connsiteY2" fmla="*/ 0 h 4782722"/>
              <a:gd name="connsiteX3" fmla="*/ 1338617 w 1338617"/>
              <a:gd name="connsiteY3" fmla="*/ 87129 h 4782722"/>
              <a:gd name="connsiteX4" fmla="*/ 1338617 w 1338617"/>
              <a:gd name="connsiteY4" fmla="*/ 4477879 h 4782722"/>
              <a:gd name="connsiteX5" fmla="*/ 1033774 w 1338617"/>
              <a:gd name="connsiteY5" fmla="*/ 4782722 h 4782722"/>
              <a:gd name="connsiteX6" fmla="*/ 304843 w 1338617"/>
              <a:gd name="connsiteY6" fmla="*/ 4782722 h 4782722"/>
              <a:gd name="connsiteX7" fmla="*/ 0 w 1338617"/>
              <a:gd name="connsiteY7" fmla="*/ 4477879 h 4782722"/>
              <a:gd name="connsiteX8" fmla="*/ 0 w 1338617"/>
              <a:gd name="connsiteY8" fmla="*/ 304843 h 4782722"/>
              <a:gd name="connsiteX0" fmla="*/ 0 w 1338617"/>
              <a:gd name="connsiteY0" fmla="*/ 304843 h 4782722"/>
              <a:gd name="connsiteX1" fmla="*/ 304843 w 1338617"/>
              <a:gd name="connsiteY1" fmla="*/ 0 h 4782722"/>
              <a:gd name="connsiteX2" fmla="*/ 1191012 w 1338617"/>
              <a:gd name="connsiteY2" fmla="*/ 0 h 4782722"/>
              <a:gd name="connsiteX3" fmla="*/ 1338617 w 1338617"/>
              <a:gd name="connsiteY3" fmla="*/ 87129 h 4782722"/>
              <a:gd name="connsiteX4" fmla="*/ 1338617 w 1338617"/>
              <a:gd name="connsiteY4" fmla="*/ 4477879 h 4782722"/>
              <a:gd name="connsiteX5" fmla="*/ 1033774 w 1338617"/>
              <a:gd name="connsiteY5" fmla="*/ 4782722 h 4782722"/>
              <a:gd name="connsiteX6" fmla="*/ 304843 w 1338617"/>
              <a:gd name="connsiteY6" fmla="*/ 4782722 h 4782722"/>
              <a:gd name="connsiteX7" fmla="*/ 0 w 1338617"/>
              <a:gd name="connsiteY7" fmla="*/ 4477879 h 4782722"/>
              <a:gd name="connsiteX8" fmla="*/ 0 w 1338617"/>
              <a:gd name="connsiteY8" fmla="*/ 304843 h 4782722"/>
              <a:gd name="connsiteX0" fmla="*/ 0 w 1338617"/>
              <a:gd name="connsiteY0" fmla="*/ 304843 h 4782722"/>
              <a:gd name="connsiteX1" fmla="*/ 304843 w 1338617"/>
              <a:gd name="connsiteY1" fmla="*/ 0 h 4782722"/>
              <a:gd name="connsiteX2" fmla="*/ 1191012 w 1338617"/>
              <a:gd name="connsiteY2" fmla="*/ 0 h 4782722"/>
              <a:gd name="connsiteX3" fmla="*/ 1330151 w 1338617"/>
              <a:gd name="connsiteY3" fmla="*/ 6696 h 4782722"/>
              <a:gd name="connsiteX4" fmla="*/ 1338617 w 1338617"/>
              <a:gd name="connsiteY4" fmla="*/ 4477879 h 4782722"/>
              <a:gd name="connsiteX5" fmla="*/ 1033774 w 1338617"/>
              <a:gd name="connsiteY5" fmla="*/ 4782722 h 4782722"/>
              <a:gd name="connsiteX6" fmla="*/ 304843 w 1338617"/>
              <a:gd name="connsiteY6" fmla="*/ 4782722 h 4782722"/>
              <a:gd name="connsiteX7" fmla="*/ 0 w 1338617"/>
              <a:gd name="connsiteY7" fmla="*/ 4477879 h 4782722"/>
              <a:gd name="connsiteX8" fmla="*/ 0 w 1338617"/>
              <a:gd name="connsiteY8" fmla="*/ 304843 h 4782722"/>
              <a:gd name="connsiteX0" fmla="*/ 0 w 1338617"/>
              <a:gd name="connsiteY0" fmla="*/ 304843 h 4782722"/>
              <a:gd name="connsiteX1" fmla="*/ 304843 w 1338617"/>
              <a:gd name="connsiteY1" fmla="*/ 0 h 4782722"/>
              <a:gd name="connsiteX2" fmla="*/ 1191012 w 1338617"/>
              <a:gd name="connsiteY2" fmla="*/ 0 h 4782722"/>
              <a:gd name="connsiteX3" fmla="*/ 1330151 w 1338617"/>
              <a:gd name="connsiteY3" fmla="*/ 6696 h 4782722"/>
              <a:gd name="connsiteX4" fmla="*/ 1338617 w 1338617"/>
              <a:gd name="connsiteY4" fmla="*/ 4477879 h 4782722"/>
              <a:gd name="connsiteX5" fmla="*/ 1033774 w 1338617"/>
              <a:gd name="connsiteY5" fmla="*/ 4782722 h 4782722"/>
              <a:gd name="connsiteX6" fmla="*/ 304843 w 1338617"/>
              <a:gd name="connsiteY6" fmla="*/ 4782722 h 4782722"/>
              <a:gd name="connsiteX7" fmla="*/ 0 w 1338617"/>
              <a:gd name="connsiteY7" fmla="*/ 4477879 h 4782722"/>
              <a:gd name="connsiteX8" fmla="*/ 0 w 1338617"/>
              <a:gd name="connsiteY8" fmla="*/ 304843 h 4782722"/>
              <a:gd name="connsiteX0" fmla="*/ 0 w 1338617"/>
              <a:gd name="connsiteY0" fmla="*/ 304843 h 4782722"/>
              <a:gd name="connsiteX1" fmla="*/ 304843 w 1338617"/>
              <a:gd name="connsiteY1" fmla="*/ 0 h 4782722"/>
              <a:gd name="connsiteX2" fmla="*/ 1330151 w 1338617"/>
              <a:gd name="connsiteY2" fmla="*/ 6696 h 4782722"/>
              <a:gd name="connsiteX3" fmla="*/ 1338617 w 1338617"/>
              <a:gd name="connsiteY3" fmla="*/ 4477879 h 4782722"/>
              <a:gd name="connsiteX4" fmla="*/ 1033774 w 1338617"/>
              <a:gd name="connsiteY4" fmla="*/ 4782722 h 4782722"/>
              <a:gd name="connsiteX5" fmla="*/ 304843 w 1338617"/>
              <a:gd name="connsiteY5" fmla="*/ 4782722 h 4782722"/>
              <a:gd name="connsiteX6" fmla="*/ 0 w 1338617"/>
              <a:gd name="connsiteY6" fmla="*/ 4477879 h 4782722"/>
              <a:gd name="connsiteX7" fmla="*/ 0 w 1338617"/>
              <a:gd name="connsiteY7" fmla="*/ 304843 h 4782722"/>
              <a:gd name="connsiteX0" fmla="*/ 0 w 1338617"/>
              <a:gd name="connsiteY0" fmla="*/ 304843 h 4880169"/>
              <a:gd name="connsiteX1" fmla="*/ 304843 w 1338617"/>
              <a:gd name="connsiteY1" fmla="*/ 0 h 4880169"/>
              <a:gd name="connsiteX2" fmla="*/ 1330151 w 1338617"/>
              <a:gd name="connsiteY2" fmla="*/ 6696 h 4880169"/>
              <a:gd name="connsiteX3" fmla="*/ 1338617 w 1338617"/>
              <a:gd name="connsiteY3" fmla="*/ 4812313 h 4880169"/>
              <a:gd name="connsiteX4" fmla="*/ 1033774 w 1338617"/>
              <a:gd name="connsiteY4" fmla="*/ 4782722 h 4880169"/>
              <a:gd name="connsiteX5" fmla="*/ 304843 w 1338617"/>
              <a:gd name="connsiteY5" fmla="*/ 4782722 h 4880169"/>
              <a:gd name="connsiteX6" fmla="*/ 0 w 1338617"/>
              <a:gd name="connsiteY6" fmla="*/ 4477879 h 4880169"/>
              <a:gd name="connsiteX7" fmla="*/ 0 w 1338617"/>
              <a:gd name="connsiteY7" fmla="*/ 304843 h 4880169"/>
              <a:gd name="connsiteX0" fmla="*/ 0 w 1338617"/>
              <a:gd name="connsiteY0" fmla="*/ 304843 h 4812313"/>
              <a:gd name="connsiteX1" fmla="*/ 304843 w 1338617"/>
              <a:gd name="connsiteY1" fmla="*/ 0 h 4812313"/>
              <a:gd name="connsiteX2" fmla="*/ 1330151 w 1338617"/>
              <a:gd name="connsiteY2" fmla="*/ 6696 h 4812313"/>
              <a:gd name="connsiteX3" fmla="*/ 1338617 w 1338617"/>
              <a:gd name="connsiteY3" fmla="*/ 4812313 h 4812313"/>
              <a:gd name="connsiteX4" fmla="*/ 1033774 w 1338617"/>
              <a:gd name="connsiteY4" fmla="*/ 4782722 h 4812313"/>
              <a:gd name="connsiteX5" fmla="*/ 304843 w 1338617"/>
              <a:gd name="connsiteY5" fmla="*/ 4782722 h 4812313"/>
              <a:gd name="connsiteX6" fmla="*/ 0 w 1338617"/>
              <a:gd name="connsiteY6" fmla="*/ 4477879 h 4812313"/>
              <a:gd name="connsiteX7" fmla="*/ 0 w 1338617"/>
              <a:gd name="connsiteY7" fmla="*/ 304843 h 4812313"/>
              <a:gd name="connsiteX0" fmla="*/ 0 w 1334384"/>
              <a:gd name="connsiteY0" fmla="*/ 304843 h 4782722"/>
              <a:gd name="connsiteX1" fmla="*/ 304843 w 1334384"/>
              <a:gd name="connsiteY1" fmla="*/ 0 h 4782722"/>
              <a:gd name="connsiteX2" fmla="*/ 1330151 w 1334384"/>
              <a:gd name="connsiteY2" fmla="*/ 6696 h 4782722"/>
              <a:gd name="connsiteX3" fmla="*/ 1334384 w 1334384"/>
              <a:gd name="connsiteY3" fmla="*/ 4782679 h 4782722"/>
              <a:gd name="connsiteX4" fmla="*/ 1033774 w 1334384"/>
              <a:gd name="connsiteY4" fmla="*/ 4782722 h 4782722"/>
              <a:gd name="connsiteX5" fmla="*/ 304843 w 1334384"/>
              <a:gd name="connsiteY5" fmla="*/ 4782722 h 4782722"/>
              <a:gd name="connsiteX6" fmla="*/ 0 w 1334384"/>
              <a:gd name="connsiteY6" fmla="*/ 4477879 h 4782722"/>
              <a:gd name="connsiteX7" fmla="*/ 0 w 1334384"/>
              <a:gd name="connsiteY7" fmla="*/ 304843 h 4782722"/>
              <a:gd name="connsiteX0" fmla="*/ 0 w 1335157"/>
              <a:gd name="connsiteY0" fmla="*/ 304843 h 4783640"/>
              <a:gd name="connsiteX1" fmla="*/ 304843 w 1335157"/>
              <a:gd name="connsiteY1" fmla="*/ 0 h 4783640"/>
              <a:gd name="connsiteX2" fmla="*/ 1330151 w 1335157"/>
              <a:gd name="connsiteY2" fmla="*/ 6696 h 4783640"/>
              <a:gd name="connsiteX3" fmla="*/ 1334384 w 1335157"/>
              <a:gd name="connsiteY3" fmla="*/ 4782679 h 4783640"/>
              <a:gd name="connsiteX4" fmla="*/ 1033774 w 1335157"/>
              <a:gd name="connsiteY4" fmla="*/ 4782722 h 4783640"/>
              <a:gd name="connsiteX5" fmla="*/ 304843 w 1335157"/>
              <a:gd name="connsiteY5" fmla="*/ 4782722 h 4783640"/>
              <a:gd name="connsiteX6" fmla="*/ 0 w 1335157"/>
              <a:gd name="connsiteY6" fmla="*/ 4477879 h 4783640"/>
              <a:gd name="connsiteX7" fmla="*/ 0 w 1335157"/>
              <a:gd name="connsiteY7" fmla="*/ 304843 h 478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157" h="4783640">
                <a:moveTo>
                  <a:pt x="0" y="304843"/>
                </a:moveTo>
                <a:cubicBezTo>
                  <a:pt x="0" y="136483"/>
                  <a:pt x="136483" y="0"/>
                  <a:pt x="304843" y="0"/>
                </a:cubicBezTo>
                <a:lnTo>
                  <a:pt x="1330151" y="6696"/>
                </a:lnTo>
                <a:lnTo>
                  <a:pt x="1334384" y="4782679"/>
                </a:lnTo>
                <a:cubicBezTo>
                  <a:pt x="1347062" y="4784816"/>
                  <a:pt x="1202134" y="4782722"/>
                  <a:pt x="1033774" y="4782722"/>
                </a:cubicBezTo>
                <a:lnTo>
                  <a:pt x="304843" y="4782722"/>
                </a:lnTo>
                <a:cubicBezTo>
                  <a:pt x="136483" y="4782722"/>
                  <a:pt x="0" y="4646239"/>
                  <a:pt x="0" y="4477879"/>
                </a:cubicBezTo>
                <a:lnTo>
                  <a:pt x="0" y="304843"/>
                </a:lnTo>
                <a:close/>
              </a:path>
            </a:pathLst>
          </a:custGeom>
          <a:solidFill>
            <a:srgbClr val="8392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392A5"/>
              </a:solidFill>
            </a:endParaRPr>
          </a:p>
        </p:txBody>
      </p:sp>
      <p:pic>
        <p:nvPicPr>
          <p:cNvPr id="17" name="Picture 16" descr="development.png"/>
          <p:cNvPicPr>
            <a:picLocks noChangeAspect="1"/>
          </p:cNvPicPr>
          <p:nvPr/>
        </p:nvPicPr>
        <p:blipFill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06" y="2318242"/>
            <a:ext cx="919494" cy="919494"/>
          </a:xfrm>
          <a:prstGeom prst="rect">
            <a:avLst/>
          </a:prstGeom>
        </p:spPr>
      </p:pic>
      <p:pic>
        <p:nvPicPr>
          <p:cNvPr id="34" name="Picture 33" descr="noun_619423_cc.png"/>
          <p:cNvPicPr>
            <a:picLocks noChangeAspect="1"/>
          </p:cNvPicPr>
          <p:nvPr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0007">
            <a:off x="1011685" y="3553021"/>
            <a:ext cx="528728" cy="672926"/>
          </a:xfrm>
          <a:prstGeom prst="rect">
            <a:avLst/>
          </a:prstGeom>
        </p:spPr>
      </p:pic>
      <p:pic>
        <p:nvPicPr>
          <p:cNvPr id="18" name="Picture 17" descr="united-states-of-america.png"/>
          <p:cNvPicPr>
            <a:picLocks noChangeAspect="1"/>
          </p:cNvPicPr>
          <p:nvPr/>
        </p:nvPicPr>
        <p:blipFill>
          <a:blip r:embed="rId5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863">
            <a:off x="947796" y="5219700"/>
            <a:ext cx="705734" cy="705734"/>
          </a:xfrm>
          <a:prstGeom prst="rect">
            <a:avLst/>
          </a:prstGeom>
        </p:spPr>
      </p:pic>
      <p:pic>
        <p:nvPicPr>
          <p:cNvPr id="27" name="Picture 26" descr="EU-flag.gif"/>
          <p:cNvPicPr>
            <a:picLocks noChangeAspect="1"/>
          </p:cNvPicPr>
          <p:nvPr/>
        </p:nvPicPr>
        <p:blipFill>
          <a:blip r:embed="rId6" cstate="print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099">
            <a:off x="1056865" y="4661341"/>
            <a:ext cx="708434" cy="456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5357" y="2688678"/>
            <a:ext cx="27667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>
                <a:latin typeface="Helvetica Neue Light"/>
                <a:ea typeface="Calibri" panose="020F0502020204030204" pitchFamily="34" charset="0"/>
                <a:cs typeface="Helvetica Neue Light"/>
              </a:rPr>
              <a:t>Reengineering &amp; production </a:t>
            </a:r>
            <a:br>
              <a:rPr lang="en-US" sz="1400" b="1" dirty="0">
                <a:latin typeface="Helvetica Neue Light"/>
                <a:ea typeface="Calibri" panose="020F0502020204030204" pitchFamily="34" charset="0"/>
                <a:cs typeface="Helvetica Neue Light"/>
              </a:rPr>
            </a:br>
            <a:r>
              <a:rPr lang="en-US" sz="1400" b="1" dirty="0">
                <a:latin typeface="Helvetica Neue Light"/>
                <a:ea typeface="Calibri" panose="020F0502020204030204" pitchFamily="34" charset="0"/>
                <a:cs typeface="Helvetica Neue Light"/>
              </a:rPr>
              <a:t>of 10 test units 4</a:t>
            </a:r>
            <a:r>
              <a:rPr lang="en-US" sz="1400" b="1" baseline="30000" dirty="0">
                <a:latin typeface="Helvetica Neue Light"/>
                <a:ea typeface="Calibri" panose="020F0502020204030204" pitchFamily="34" charset="0"/>
                <a:cs typeface="Helvetica Neue Light"/>
              </a:rPr>
              <a:t>th</a:t>
            </a:r>
            <a:r>
              <a:rPr lang="en-US" sz="1400" b="1" dirty="0">
                <a:latin typeface="Helvetica Neue Light"/>
                <a:ea typeface="Calibri" panose="020F0502020204030204" pitchFamily="34" charset="0"/>
                <a:cs typeface="Helvetica Neue Light"/>
              </a:rPr>
              <a:t> generation</a:t>
            </a:r>
            <a:r>
              <a:rPr lang="he-IL" sz="1400" b="1" dirty="0">
                <a:latin typeface="Helvetica Neue Light"/>
                <a:ea typeface="Calibri" panose="020F0502020204030204" pitchFamily="34" charset="0"/>
                <a:cs typeface="Helvetica Neue Light"/>
              </a:rPr>
              <a:t> </a:t>
            </a:r>
            <a:endParaRPr lang="en-US" sz="1600" b="1" dirty="0">
              <a:latin typeface="Helvetica Neue Light"/>
              <a:cs typeface="Helvetica Neue Light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2032000" y="3467100"/>
            <a:ext cx="9728200" cy="0"/>
          </a:xfrm>
          <a:prstGeom prst="line">
            <a:avLst/>
          </a:prstGeom>
          <a:ln w="28575" cmpd="sng">
            <a:solidFill>
              <a:srgbClr val="8392A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032000" y="4394200"/>
            <a:ext cx="9728200" cy="0"/>
          </a:xfrm>
          <a:prstGeom prst="line">
            <a:avLst/>
          </a:prstGeom>
          <a:ln w="28575" cmpd="sng">
            <a:solidFill>
              <a:srgbClr val="8392A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49300" y="3467100"/>
            <a:ext cx="1143000" cy="0"/>
          </a:xfrm>
          <a:prstGeom prst="line">
            <a:avLst/>
          </a:prstGeom>
          <a:ln w="28575" cmpd="sng"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49300" y="4381500"/>
            <a:ext cx="1143000" cy="0"/>
          </a:xfrm>
          <a:prstGeom prst="line">
            <a:avLst/>
          </a:prstGeom>
          <a:ln w="28575" cmpd="sng"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29853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Needed Resources</a:t>
            </a:r>
            <a:endParaRPr dirty="0"/>
          </a:p>
        </p:txBody>
      </p:sp>
      <p:sp>
        <p:nvSpPr>
          <p:cNvPr id="373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200" y="1361872"/>
            <a:ext cx="11094942" cy="5047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  <a:defRPr sz="2000" i="0">
                <a:solidFill>
                  <a:srgbClr val="007DB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b="1" dirty="0"/>
              <a:t>F</a:t>
            </a:r>
            <a:r>
              <a:rPr b="1" dirty="0"/>
              <a:t>inancing</a:t>
            </a:r>
            <a:r>
              <a:rPr lang="en-US" b="1" dirty="0"/>
              <a:t> needs                                                                        Growth potential, Profitability</a:t>
            </a:r>
            <a:endParaRPr b="1" dirty="0"/>
          </a:p>
          <a:p>
            <a:pPr>
              <a:buSzTx/>
              <a:buFontTx/>
              <a:buChar char="-"/>
              <a:defRPr sz="1700" i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sz="1800" dirty="0"/>
              <a:t>Prepare for market launching                        </a:t>
            </a:r>
          </a:p>
          <a:p>
            <a:pPr>
              <a:buSzTx/>
              <a:buFontTx/>
              <a:buChar char="-"/>
              <a:defRPr sz="1700" i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sz="1800" dirty="0"/>
              <a:t>Build manufacturing infrastructure</a:t>
            </a:r>
          </a:p>
          <a:p>
            <a:pPr>
              <a:buSzTx/>
              <a:buFontTx/>
              <a:buChar char="-"/>
              <a:defRPr sz="1700" i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sz="1800" dirty="0"/>
              <a:t>Further software development</a:t>
            </a:r>
          </a:p>
          <a:p>
            <a:pPr>
              <a:buSzTx/>
              <a:buFontTx/>
              <a:buChar char="-"/>
              <a:defRPr sz="1700" i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sz="1800" dirty="0"/>
              <a:t>Further certifications (FDA, NMPA, others)</a:t>
            </a:r>
          </a:p>
          <a:p>
            <a:pPr>
              <a:buSzTx/>
              <a:buFontTx/>
              <a:buChar char="-"/>
              <a:defRPr sz="1700" i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sz="1800" dirty="0"/>
              <a:t>Extend R&amp;D of additional applications – great potential</a:t>
            </a:r>
          </a:p>
          <a:p>
            <a:pPr>
              <a:buSzTx/>
              <a:buFontTx/>
              <a:buChar char="-"/>
              <a:defRPr sz="1700" i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sz="1800" dirty="0"/>
              <a:t>Working Capital to start production and make trial units</a:t>
            </a:r>
            <a:endParaRPr sz="1800" dirty="0"/>
          </a:p>
          <a:p>
            <a:pPr marL="0" indent="0">
              <a:buSzTx/>
              <a:buNone/>
              <a:defRPr sz="2000" i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dirty="0"/>
          </a:p>
          <a:p>
            <a:pPr marL="0" indent="0">
              <a:buSzTx/>
              <a:buNone/>
              <a:defRPr sz="2000" i="0">
                <a:solidFill>
                  <a:srgbClr val="007DB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 dirty="0"/>
              <a:t>Seeking </a:t>
            </a:r>
            <a:r>
              <a:rPr lang="en-US" b="1" dirty="0"/>
              <a:t>5M$ </a:t>
            </a:r>
            <a:r>
              <a:rPr b="1" dirty="0"/>
              <a:t>investment</a:t>
            </a:r>
          </a:p>
          <a:p>
            <a:pPr marL="0" indent="0">
              <a:buSzTx/>
              <a:buNone/>
              <a:defRPr sz="1700" i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sz="1800" dirty="0"/>
              <a:t>High ROI, growth potential</a:t>
            </a:r>
          </a:p>
          <a:p>
            <a:pPr marL="0" indent="0">
              <a:buSzTx/>
              <a:buNone/>
              <a:defRPr sz="1700" i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lang="en-US" sz="1800" dirty="0"/>
          </a:p>
          <a:p>
            <a:pPr marL="0" indent="0">
              <a:buSzTx/>
              <a:buNone/>
              <a:defRPr sz="2000" i="0">
                <a:solidFill>
                  <a:srgbClr val="007DB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 dirty="0"/>
              <a:t>Exit strategy</a:t>
            </a:r>
          </a:p>
          <a:p>
            <a:pPr marL="0" indent="0">
              <a:buSzTx/>
              <a:buNone/>
              <a:defRPr sz="1700" i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Acquisition by major industry players, IPO</a:t>
            </a:r>
            <a:endParaRPr dirty="0"/>
          </a:p>
        </p:txBody>
      </p:sp>
      <p:sp>
        <p:nvSpPr>
          <p:cNvPr id="374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475083" y="6409460"/>
            <a:ext cx="259530" cy="2565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pic>
        <p:nvPicPr>
          <p:cNvPr id="375" name="Picture 5" descr="Picture 5"/>
          <p:cNvPicPr>
            <a:picLocks noChangeAspect="1"/>
          </p:cNvPicPr>
          <p:nvPr/>
        </p:nvPicPr>
        <p:blipFill>
          <a:blip r:embed="rId2"/>
          <a:srcRect r="9915"/>
          <a:stretch>
            <a:fillRect/>
          </a:stretch>
        </p:blipFill>
        <p:spPr>
          <a:xfrm>
            <a:off x="7686675" y="2085286"/>
            <a:ext cx="4246467" cy="4393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5" descr="Picture 5"/>
          <p:cNvPicPr>
            <a:picLocks noChangeAspect="1"/>
          </p:cNvPicPr>
          <p:nvPr/>
        </p:nvPicPr>
        <p:blipFill>
          <a:blip r:embed="rId2"/>
          <a:srcRect t="4013" b="9895"/>
          <a:stretch>
            <a:fillRect/>
          </a:stretch>
        </p:blipFill>
        <p:spPr>
          <a:xfrm>
            <a:off x="1910869" y="198063"/>
            <a:ext cx="10105214" cy="6501196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Title 1"/>
          <p:cNvSpPr txBox="1">
            <a:spLocks noGrp="1"/>
          </p:cNvSpPr>
          <p:nvPr>
            <p:ph type="title"/>
          </p:nvPr>
        </p:nvSpPr>
        <p:spPr>
          <a:xfrm>
            <a:off x="371475" y="432938"/>
            <a:ext cx="6434049" cy="2805562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033E87"/>
                </a:solidFill>
              </a:defRPr>
            </a:lvl1pPr>
          </a:lstStyle>
          <a:p>
            <a:r>
              <a:rPr dirty="0"/>
              <a:t>IVF success and </a:t>
            </a:r>
            <a:r>
              <a:rPr b="1" dirty="0"/>
              <a:t>beyond</a:t>
            </a:r>
          </a:p>
        </p:txBody>
      </p:sp>
      <p:sp>
        <p:nvSpPr>
          <p:cNvPr id="310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1514688" y="6412176"/>
            <a:ext cx="245750" cy="22570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pic>
        <p:nvPicPr>
          <p:cNvPr id="311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55" y="913335"/>
            <a:ext cx="3851121" cy="130599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Rectangle 4"/>
          <p:cNvSpPr txBox="1"/>
          <p:nvPr/>
        </p:nvSpPr>
        <p:spPr>
          <a:xfrm>
            <a:off x="197253" y="5853298"/>
            <a:ext cx="2917750" cy="643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Tzali Cnaani – CEO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tzali@carmel-diagnostics.com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1"/>
          <p:cNvSpPr txBox="1">
            <a:spLocks noGrp="1"/>
          </p:cNvSpPr>
          <p:nvPr>
            <p:ph type="title"/>
          </p:nvPr>
        </p:nvSpPr>
        <p:spPr>
          <a:xfrm>
            <a:off x="1200150" y="838779"/>
            <a:ext cx="9934575" cy="5930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1B08A6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Carmel Diagnostics  -  Fertissimo</a:t>
            </a:r>
            <a:br>
              <a:rPr lang="en-US" sz="2800" b="1" dirty="0">
                <a:solidFill>
                  <a:srgbClr val="1B08A6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1B08A6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 ground-breaking medical system selecting the most viable embryos for successful IVF pregnancy </a:t>
            </a:r>
            <a:br>
              <a:rPr lang="he-IL" sz="2800" b="1" dirty="0">
                <a:solidFill>
                  <a:srgbClr val="1B08A6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2028824" y="1998134"/>
            <a:ext cx="7058026" cy="504210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000" i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3000" dirty="0">
                <a:solidFill>
                  <a:schemeClr val="tx1"/>
                </a:solidFill>
              </a:rPr>
              <a:t>Up to 20% INCREASE </a:t>
            </a:r>
            <a:r>
              <a:rPr sz="3000" dirty="0">
                <a:solidFill>
                  <a:schemeClr val="tx1"/>
                </a:solidFill>
                <a:latin typeface="Helvetica Neue Thin"/>
                <a:ea typeface="Helvetica Neue Thin"/>
                <a:cs typeface="Helvetica Neue Thin"/>
                <a:sym typeface="Helvetica Neue Thin"/>
              </a:rPr>
              <a:t>in successful </a:t>
            </a:r>
            <a:br>
              <a:rPr sz="3000" dirty="0">
                <a:solidFill>
                  <a:schemeClr val="tx1"/>
                </a:solidFill>
                <a:latin typeface="Helvetica Neue Thin"/>
                <a:ea typeface="Helvetica Neue Thin"/>
                <a:cs typeface="Helvetica Neue Thin"/>
                <a:sym typeface="Helvetica Neue Thin"/>
              </a:rPr>
            </a:br>
            <a:r>
              <a:rPr sz="3000" dirty="0">
                <a:solidFill>
                  <a:schemeClr val="tx1"/>
                </a:solidFill>
              </a:rPr>
              <a:t>IVF pregnancies</a:t>
            </a:r>
            <a:r>
              <a:rPr sz="3000" dirty="0">
                <a:solidFill>
                  <a:schemeClr val="tx1"/>
                </a:solidFill>
                <a:latin typeface="Helvetica Neue Thin"/>
                <a:ea typeface="Helvetica Neue Thin"/>
                <a:cs typeface="Helvetica Neue Thin"/>
                <a:sym typeface="Helvetica Neue Thin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Helvetica Neue Thin"/>
                <a:ea typeface="Helvetica Neue Thin"/>
                <a:cs typeface="Helvetica Neue Thin"/>
                <a:sym typeface="Helvetica Neue Thin"/>
              </a:rPr>
              <a:t>compared to the standard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000" i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3000" dirty="0">
                <a:solidFill>
                  <a:schemeClr val="tx1"/>
                </a:solidFill>
                <a:latin typeface="Helvetica Neue Thin"/>
                <a:ea typeface="Helvetica Neue Thin"/>
                <a:cs typeface="Helvetica Neue Thin"/>
                <a:sym typeface="Helvetica Neue Thin"/>
              </a:rPr>
              <a:t>of care</a:t>
            </a:r>
            <a:endParaRPr sz="3000" dirty="0">
              <a:solidFill>
                <a:schemeClr val="tx1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000" i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000" i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3000" dirty="0">
                <a:solidFill>
                  <a:schemeClr val="tx1"/>
                </a:solidFill>
              </a:rPr>
              <a:t>CE - MARK granted</a:t>
            </a:r>
            <a:endParaRPr sz="30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000" i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000" i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3000" dirty="0">
                <a:solidFill>
                  <a:schemeClr val="tx1"/>
                </a:solidFill>
                <a:latin typeface="Helvetica Neue Thin"/>
                <a:ea typeface="Helvetica Neue Thin"/>
                <a:cs typeface="Helvetica Neue Thin"/>
                <a:sym typeface="Helvetica Neue Thin"/>
              </a:rPr>
              <a:t>Use Machine Learning for optimization 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000" i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3000" dirty="0">
                <a:solidFill>
                  <a:schemeClr val="tx1"/>
                </a:solidFill>
                <a:latin typeface="Helvetica Neue Thin"/>
                <a:ea typeface="Helvetica Neue Thin"/>
                <a:cs typeface="Helvetica Neue Thin"/>
                <a:sym typeface="Helvetica Neue Thin"/>
              </a:rPr>
              <a:t>and continuous improvement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000" i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000" i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3200" dirty="0">
                <a:solidFill>
                  <a:schemeClr val="tx1"/>
                </a:solidFill>
              </a:rPr>
              <a:t>The device and technology are a </a:t>
            </a:r>
            <a:r>
              <a:rPr lang="en-US" sz="3300" b="1" u="sng" dirty="0">
                <a:solidFill>
                  <a:schemeClr val="tx1"/>
                </a:solidFill>
              </a:rPr>
              <a:t>platform</a:t>
            </a:r>
            <a:r>
              <a:rPr lang="en-US" sz="3200" dirty="0">
                <a:solidFill>
                  <a:schemeClr val="tx1"/>
                </a:solidFill>
              </a:rPr>
              <a:t> for many additional applications (HF, Preeclampsia, AMD, TBI and more.)</a:t>
            </a:r>
            <a:endParaRPr lang="en-US" sz="3200" dirty="0">
              <a:solidFill>
                <a:schemeClr val="tx1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000" i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246" name="Oval 7"/>
          <p:cNvSpPr/>
          <p:nvPr/>
        </p:nvSpPr>
        <p:spPr>
          <a:xfrm>
            <a:off x="1003300" y="1942572"/>
            <a:ext cx="787400" cy="787400"/>
          </a:xfrm>
          <a:prstGeom prst="ellipse">
            <a:avLst/>
          </a:prstGeom>
          <a:solidFill>
            <a:srgbClr val="38A6EE"/>
          </a:solidFill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7" name="Oval 8"/>
          <p:cNvSpPr/>
          <p:nvPr/>
        </p:nvSpPr>
        <p:spPr>
          <a:xfrm>
            <a:off x="998537" y="3240687"/>
            <a:ext cx="787400" cy="787401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8" name="Oval 9"/>
          <p:cNvSpPr/>
          <p:nvPr/>
        </p:nvSpPr>
        <p:spPr>
          <a:xfrm>
            <a:off x="1003300" y="4279106"/>
            <a:ext cx="787400" cy="787401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9" name="Oval 10"/>
          <p:cNvSpPr/>
          <p:nvPr/>
        </p:nvSpPr>
        <p:spPr>
          <a:xfrm>
            <a:off x="1041400" y="5385858"/>
            <a:ext cx="787400" cy="787400"/>
          </a:xfrm>
          <a:prstGeom prst="ellipse">
            <a:avLst/>
          </a:prstGeom>
          <a:solidFill>
            <a:srgbClr val="006586"/>
          </a:solidFill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0" name="Title 1"/>
          <p:cNvSpPr txBox="1"/>
          <p:nvPr/>
        </p:nvSpPr>
        <p:spPr>
          <a:xfrm>
            <a:off x="1060450" y="1998134"/>
            <a:ext cx="749300" cy="676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32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/>
              <a:t>1.</a:t>
            </a:r>
          </a:p>
        </p:txBody>
      </p:sp>
      <p:sp>
        <p:nvSpPr>
          <p:cNvPr id="251" name="Title 1"/>
          <p:cNvSpPr txBox="1"/>
          <p:nvPr/>
        </p:nvSpPr>
        <p:spPr>
          <a:xfrm>
            <a:off x="1069975" y="3352394"/>
            <a:ext cx="644525" cy="526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algn="ctr">
              <a:lnSpc>
                <a:spcPct val="90000"/>
              </a:lnSpc>
              <a:defRPr sz="32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/>
              <a:t>2.</a:t>
            </a:r>
          </a:p>
        </p:txBody>
      </p:sp>
      <p:sp>
        <p:nvSpPr>
          <p:cNvPr id="252" name="Title 1"/>
          <p:cNvSpPr txBox="1"/>
          <p:nvPr/>
        </p:nvSpPr>
        <p:spPr>
          <a:xfrm>
            <a:off x="1060450" y="4334668"/>
            <a:ext cx="749300" cy="676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32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/>
              <a:t>3.</a:t>
            </a:r>
          </a:p>
        </p:txBody>
      </p:sp>
      <p:sp>
        <p:nvSpPr>
          <p:cNvPr id="253" name="Title 1"/>
          <p:cNvSpPr txBox="1"/>
          <p:nvPr/>
        </p:nvSpPr>
        <p:spPr>
          <a:xfrm>
            <a:off x="1069975" y="5496983"/>
            <a:ext cx="749300" cy="676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32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/>
              <a:t>4.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16F56-B4FC-4986-A23B-50F2865B0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025" y="2081937"/>
            <a:ext cx="4220375" cy="316528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1"/>
          <p:cNvSpPr txBox="1">
            <a:spLocks noGrp="1"/>
          </p:cNvSpPr>
          <p:nvPr>
            <p:ph type="title"/>
          </p:nvPr>
        </p:nvSpPr>
        <p:spPr>
          <a:xfrm>
            <a:off x="1411411" y="454714"/>
            <a:ext cx="7777246" cy="2002736"/>
          </a:xfrm>
          <a:prstGeom prst="rect">
            <a:avLst/>
          </a:prstGeom>
        </p:spPr>
        <p:txBody>
          <a:bodyPr/>
          <a:lstStyle/>
          <a:p>
            <a:pPr>
              <a:defRPr sz="5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>
                <a:latin typeface="Helvetica Neue Thin"/>
                <a:ea typeface="Helvetica Neue Thin"/>
                <a:cs typeface="Helvetica Neue Thin"/>
                <a:sym typeface="Helvetica Neue Thin"/>
              </a:rPr>
              <a:t>The</a:t>
            </a:r>
            <a:r>
              <a:rPr dirty="0"/>
              <a:t> </a:t>
            </a:r>
            <a:r>
              <a:rPr dirty="0">
                <a:latin typeface="Helvetica Neue Thin"/>
                <a:ea typeface="Helvetica Neue Thin"/>
                <a:cs typeface="Helvetica Neue Thin"/>
                <a:sym typeface="Helvetica Neue Thin"/>
              </a:rPr>
              <a:t>Infertility </a:t>
            </a:r>
            <a:r>
              <a:rPr lang="en-US" sz="6000" dirty="0">
                <a:solidFill>
                  <a:srgbClr val="FF2600"/>
                </a:solidFill>
                <a:latin typeface="Helvetica Neue Thin"/>
                <a:ea typeface="Helvetica Neue Thin"/>
                <a:cs typeface="Helvetica Neue Thin"/>
                <a:sym typeface="Helvetica Neue Thin"/>
              </a:rPr>
              <a:t>pain</a:t>
            </a:r>
            <a:endParaRPr dirty="0">
              <a:solidFill>
                <a:srgbClr val="FF2600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46" name="Subtitle 2"/>
          <p:cNvSpPr txBox="1">
            <a:spLocks noGrp="1"/>
          </p:cNvSpPr>
          <p:nvPr>
            <p:ph type="body" sz="half" idx="1"/>
          </p:nvPr>
        </p:nvSpPr>
        <p:spPr>
          <a:xfrm>
            <a:off x="1197796" y="2091942"/>
            <a:ext cx="9491225" cy="38576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60000"/>
              </a:lnSpc>
              <a:defRPr sz="2800" i="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3100" dirty="0"/>
              <a:t>Up to  </a:t>
            </a:r>
            <a:r>
              <a:rPr sz="3100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15% </a:t>
            </a:r>
            <a:r>
              <a:rPr sz="3100" dirty="0"/>
              <a:t> of couples</a:t>
            </a:r>
            <a:r>
              <a:rPr lang="en-CA" sz="3100" dirty="0"/>
              <a:t> </a:t>
            </a:r>
            <a:r>
              <a:rPr sz="3100" dirty="0"/>
              <a:t>suffer from infertility</a:t>
            </a:r>
            <a:endParaRPr lang="en-US" sz="3100" dirty="0"/>
          </a:p>
          <a:p>
            <a:pPr>
              <a:defRPr sz="2800" i="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lang="en-US" sz="3100" dirty="0"/>
          </a:p>
          <a:p>
            <a:pPr>
              <a:defRPr sz="2800" i="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The Solution:  IVF – In Vitro Fertilization</a:t>
            </a:r>
          </a:p>
          <a:p>
            <a:pPr>
              <a:defRPr sz="2800" i="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lang="en-US" dirty="0"/>
          </a:p>
          <a:p>
            <a:pPr>
              <a:defRPr sz="2800" i="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Unfortunately, the success rate is very poor, and the process is lengthy and often very frustrating</a:t>
            </a:r>
          </a:p>
          <a:p>
            <a:pPr>
              <a:defRPr sz="2800" i="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dirty="0"/>
          </a:p>
        </p:txBody>
      </p:sp>
      <p:sp>
        <p:nvSpPr>
          <p:cNvPr id="147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561545" y="6443249"/>
            <a:ext cx="181836" cy="2565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148" name="DIBUJOS circle+small.png" descr="DIBUJOS circle+small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61026" y="2260108"/>
            <a:ext cx="941289" cy="731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4" descr="Picture 4"/>
          <p:cNvPicPr>
            <a:picLocks/>
          </p:cNvPicPr>
          <p:nvPr/>
        </p:nvPicPr>
        <p:blipFill>
          <a:blip r:embed="rId2"/>
          <a:srcRect l="2723"/>
          <a:stretch>
            <a:fillRect/>
          </a:stretch>
        </p:blipFill>
        <p:spPr>
          <a:xfrm>
            <a:off x="-74531" y="-232132"/>
            <a:ext cx="12500138" cy="73474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8" name="Group 9"/>
          <p:cNvGrpSpPr/>
          <p:nvPr/>
        </p:nvGrpSpPr>
        <p:grpSpPr>
          <a:xfrm>
            <a:off x="4700758" y="2177973"/>
            <a:ext cx="2492261" cy="2466360"/>
            <a:chOff x="0" y="0"/>
            <a:chExt cx="2492260" cy="2466359"/>
          </a:xfrm>
        </p:grpSpPr>
        <p:pic>
          <p:nvPicPr>
            <p:cNvPr id="156" name="Picture 44" descr="Picture 44"/>
            <p:cNvPicPr>
              <a:picLocks noChangeAspect="1"/>
            </p:cNvPicPr>
            <p:nvPr/>
          </p:nvPicPr>
          <p:blipFill>
            <a:blip r:embed="rId3"/>
            <a:srcRect l="5450" t="3739" r="6377" b="7243"/>
            <a:stretch>
              <a:fillRect/>
            </a:stretch>
          </p:blipFill>
          <p:spPr>
            <a:xfrm>
              <a:off x="50692" y="40658"/>
              <a:ext cx="2419351" cy="2425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57" name="Picture 45" descr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2492261" cy="24332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9" name="Picture 8" descr="Picture 8"/>
          <p:cNvPicPr>
            <a:picLocks noChangeAspect="1"/>
          </p:cNvPicPr>
          <p:nvPr/>
        </p:nvPicPr>
        <p:blipFill>
          <a:blip r:embed="rId5"/>
          <a:srcRect t="28240"/>
          <a:stretch>
            <a:fillRect/>
          </a:stretch>
        </p:blipFill>
        <p:spPr>
          <a:xfrm>
            <a:off x="4714875" y="0"/>
            <a:ext cx="2762250" cy="1968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itle 3"/>
          <p:cNvSpPr txBox="1">
            <a:spLocks noGrp="1"/>
          </p:cNvSpPr>
          <p:nvPr>
            <p:ph type="title"/>
          </p:nvPr>
        </p:nvSpPr>
        <p:spPr>
          <a:xfrm>
            <a:off x="7661005" y="2669629"/>
            <a:ext cx="3978882" cy="17611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 sz="2600">
                <a:solidFill>
                  <a:srgbClr val="FF2600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The Holy Grail of IVF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is </a:t>
            </a:r>
            <a:r>
              <a:rPr lang="en-US" b="1" dirty="0">
                <a:solidFill>
                  <a:srgbClr val="FFFFFF"/>
                </a:solidFill>
              </a:rPr>
              <a:t>Embryo Selection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dirty="0">
                <a:solidFill>
                  <a:srgbClr val="FFFFFF"/>
                </a:solidFill>
              </a:rPr>
              <a:t>The</a:t>
            </a:r>
            <a:r>
              <a:rPr dirty="0"/>
              <a:t> </a:t>
            </a:r>
            <a:r>
              <a:rPr sz="3200" b="1" dirty="0">
                <a:solidFill>
                  <a:srgbClr val="FFFF00"/>
                </a:solidFill>
              </a:rPr>
              <a:t>challenge</a:t>
            </a:r>
            <a:r>
              <a:rPr lang="en-US" sz="3200" b="1" dirty="0">
                <a:solidFill>
                  <a:srgbClr val="FFFF00"/>
                </a:solidFill>
              </a:rPr>
              <a:t>: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161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7691096" y="4628923"/>
            <a:ext cx="4177029" cy="176117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0"/>
              </a:spcBef>
              <a:defRPr sz="2800" i="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To find the embryo </a:t>
            </a:r>
            <a:br>
              <a:rPr dirty="0"/>
            </a:br>
            <a:r>
              <a:rPr dirty="0"/>
              <a:t>with a </a:t>
            </a:r>
            <a:r>
              <a:rPr lang="en-CA" dirty="0"/>
              <a:t>HIGHER</a:t>
            </a:r>
            <a:r>
              <a:rPr dirty="0"/>
              <a:t> CHANCE </a:t>
            </a:r>
            <a:br>
              <a:rPr dirty="0"/>
            </a:br>
            <a:r>
              <a:rPr dirty="0"/>
              <a:t>to achieve PREGNANCY</a:t>
            </a:r>
          </a:p>
        </p:txBody>
      </p:sp>
      <p:grpSp>
        <p:nvGrpSpPr>
          <p:cNvPr id="164" name="Group 5"/>
          <p:cNvGrpSpPr/>
          <p:nvPr/>
        </p:nvGrpSpPr>
        <p:grpSpPr>
          <a:xfrm>
            <a:off x="7392789" y="509426"/>
            <a:ext cx="2492262" cy="2466360"/>
            <a:chOff x="0" y="0"/>
            <a:chExt cx="2492260" cy="2466358"/>
          </a:xfrm>
        </p:grpSpPr>
        <p:pic>
          <p:nvPicPr>
            <p:cNvPr id="162" name="Picture 30" descr="Picture 30"/>
            <p:cNvPicPr>
              <a:picLocks noChangeAspect="1"/>
            </p:cNvPicPr>
            <p:nvPr/>
          </p:nvPicPr>
          <p:blipFill>
            <a:blip r:embed="rId3"/>
            <a:srcRect l="5450" t="3739" r="6377" b="7243"/>
            <a:stretch>
              <a:fillRect/>
            </a:stretch>
          </p:blipFill>
          <p:spPr>
            <a:xfrm>
              <a:off x="50692" y="40658"/>
              <a:ext cx="2419351" cy="2425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63" name="Picture 31" descr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-1"/>
              <a:ext cx="2492261" cy="2433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5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548969" y="6409459"/>
            <a:ext cx="181836" cy="2565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4</a:t>
            </a:fld>
            <a:endParaRPr/>
          </a:p>
        </p:txBody>
      </p:sp>
      <p:grpSp>
        <p:nvGrpSpPr>
          <p:cNvPr id="168" name="Group 23"/>
          <p:cNvGrpSpPr/>
          <p:nvPr/>
        </p:nvGrpSpPr>
        <p:grpSpPr>
          <a:xfrm>
            <a:off x="296433" y="2049813"/>
            <a:ext cx="2492262" cy="2466360"/>
            <a:chOff x="0" y="0"/>
            <a:chExt cx="2492260" cy="2466358"/>
          </a:xfrm>
        </p:grpSpPr>
        <p:pic>
          <p:nvPicPr>
            <p:cNvPr id="166" name="Picture 26" descr="Picture 26"/>
            <p:cNvPicPr>
              <a:picLocks noChangeAspect="1"/>
            </p:cNvPicPr>
            <p:nvPr/>
          </p:nvPicPr>
          <p:blipFill>
            <a:blip r:embed="rId3"/>
            <a:srcRect l="5450" t="3739" r="6377" b="7243"/>
            <a:stretch>
              <a:fillRect/>
            </a:stretch>
          </p:blipFill>
          <p:spPr>
            <a:xfrm>
              <a:off x="50692" y="40658"/>
              <a:ext cx="2419351" cy="2425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67" name="Picture 27" descr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-1"/>
              <a:ext cx="2492261" cy="2433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1" name="Group 28"/>
          <p:cNvGrpSpPr/>
          <p:nvPr/>
        </p:nvGrpSpPr>
        <p:grpSpPr>
          <a:xfrm>
            <a:off x="2359972" y="511897"/>
            <a:ext cx="2492261" cy="2466360"/>
            <a:chOff x="0" y="0"/>
            <a:chExt cx="2492260" cy="2466358"/>
          </a:xfrm>
        </p:grpSpPr>
        <p:pic>
          <p:nvPicPr>
            <p:cNvPr id="169" name="Picture 32" descr="Picture 32"/>
            <p:cNvPicPr>
              <a:picLocks noChangeAspect="1"/>
            </p:cNvPicPr>
            <p:nvPr/>
          </p:nvPicPr>
          <p:blipFill>
            <a:blip r:embed="rId3"/>
            <a:srcRect l="5450" t="3739" r="6377" b="7243"/>
            <a:stretch>
              <a:fillRect/>
            </a:stretch>
          </p:blipFill>
          <p:spPr>
            <a:xfrm>
              <a:off x="50692" y="40658"/>
              <a:ext cx="2419351" cy="2425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70" name="Picture 33" descr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-1"/>
              <a:ext cx="2492261" cy="2433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4" name="Group 35"/>
          <p:cNvGrpSpPr/>
          <p:nvPr/>
        </p:nvGrpSpPr>
        <p:grpSpPr>
          <a:xfrm>
            <a:off x="2359972" y="3664971"/>
            <a:ext cx="2492261" cy="2466360"/>
            <a:chOff x="0" y="0"/>
            <a:chExt cx="2492260" cy="2466358"/>
          </a:xfrm>
        </p:grpSpPr>
        <p:pic>
          <p:nvPicPr>
            <p:cNvPr id="172" name="Picture 41" descr="Picture 41"/>
            <p:cNvPicPr>
              <a:picLocks noChangeAspect="1"/>
            </p:cNvPicPr>
            <p:nvPr/>
          </p:nvPicPr>
          <p:blipFill>
            <a:blip r:embed="rId3"/>
            <a:srcRect l="5450" t="3739" r="6377" b="7243"/>
            <a:stretch>
              <a:fillRect/>
            </a:stretch>
          </p:blipFill>
          <p:spPr>
            <a:xfrm>
              <a:off x="50692" y="40658"/>
              <a:ext cx="2419351" cy="2425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73" name="Picture 42" descr="Picture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-1"/>
              <a:ext cx="2492261" cy="2433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5" name="Picture 7" descr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2352" y="3379951"/>
            <a:ext cx="4337936" cy="3478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48" descr="Picture 48"/>
          <p:cNvPicPr>
            <a:picLocks noChangeAspect="1"/>
          </p:cNvPicPr>
          <p:nvPr/>
        </p:nvPicPr>
        <p:blipFill>
          <a:blip r:embed="rId6"/>
          <a:srcRect t="26551"/>
          <a:stretch>
            <a:fillRect/>
          </a:stretch>
        </p:blipFill>
        <p:spPr>
          <a:xfrm>
            <a:off x="4852232" y="0"/>
            <a:ext cx="2492261" cy="1787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icture 7" descr="Picture 7"/>
          <p:cNvPicPr>
            <a:picLocks noChangeAspect="1"/>
          </p:cNvPicPr>
          <p:nvPr/>
        </p:nvPicPr>
        <p:blipFill>
          <a:blip r:embed="rId8"/>
          <a:srcRect r="63709"/>
          <a:stretch>
            <a:fillRect/>
          </a:stretch>
        </p:blipFill>
        <p:spPr>
          <a:xfrm>
            <a:off x="11283670" y="6273069"/>
            <a:ext cx="584455" cy="5461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I</a:t>
            </a:r>
            <a:r>
              <a:rPr dirty="0"/>
              <a:t>dentification of the right embryo for transfer</a:t>
            </a:r>
            <a:r>
              <a:rPr lang="en-US" dirty="0"/>
              <a:t> by</a:t>
            </a:r>
            <a:br>
              <a:rPr lang="en-US" dirty="0"/>
            </a:br>
            <a:r>
              <a:rPr lang="en-US" sz="3100" dirty="0"/>
              <a:t>using oxidative stress as a biomarker</a:t>
            </a:r>
            <a:endParaRPr dirty="0"/>
          </a:p>
        </p:txBody>
      </p:sp>
      <p:sp>
        <p:nvSpPr>
          <p:cNvPr id="245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828800" y="1713531"/>
            <a:ext cx="6536122" cy="48150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000" i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dirty="0"/>
              <a:t>Non-Invasive, Sensitive, Accurate, 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000" i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dirty="0"/>
              <a:t>Affordable solution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000" i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000" i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/>
              <a:t>Up to 20% INCREASE </a:t>
            </a:r>
            <a:r>
              <a:rPr dirty="0">
                <a:latin typeface="Helvetica Neue Thin"/>
                <a:ea typeface="Helvetica Neue Thin"/>
                <a:cs typeface="Helvetica Neue Thin"/>
                <a:sym typeface="Helvetica Neue Thin"/>
              </a:rPr>
              <a:t>in successful </a:t>
            </a:r>
            <a:br>
              <a:rPr dirty="0">
                <a:latin typeface="Helvetica Neue Thin"/>
                <a:ea typeface="Helvetica Neue Thin"/>
                <a:cs typeface="Helvetica Neue Thin"/>
                <a:sym typeface="Helvetica Neue Thin"/>
              </a:rPr>
            </a:br>
            <a:r>
              <a:rPr dirty="0"/>
              <a:t>IVF pregnancies</a:t>
            </a:r>
            <a:r>
              <a:rPr dirty="0">
                <a:latin typeface="Helvetica Neue Thin"/>
                <a:ea typeface="Helvetica Neue Thin"/>
                <a:cs typeface="Helvetica Neue Thin"/>
                <a:sym typeface="Helvetica Neue Thin"/>
              </a:rPr>
              <a:t> (compared with existing </a:t>
            </a:r>
            <a:br>
              <a:rPr dirty="0">
                <a:latin typeface="Helvetica Neue Thin"/>
                <a:ea typeface="Helvetica Neue Thin"/>
                <a:cs typeface="Helvetica Neue Thin"/>
                <a:sym typeface="Helvetica Neue Thin"/>
              </a:rPr>
            </a:br>
            <a:r>
              <a:rPr dirty="0">
                <a:latin typeface="Helvetica Neue Thin"/>
                <a:ea typeface="Helvetica Neue Thin"/>
                <a:cs typeface="Helvetica Neue Thin"/>
                <a:sym typeface="Helvetica Neue Thin"/>
              </a:rPr>
              <a:t>gold standard) 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000" i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dirty="0">
              <a:latin typeface="Helvetica Neue Thin"/>
              <a:ea typeface="Helvetica Neue Thin"/>
              <a:cs typeface="Helvetica Neue Thin"/>
              <a:sym typeface="Helvetica Neue Thin"/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000" i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dirty="0"/>
              <a:t>8</a:t>
            </a:r>
            <a:r>
              <a:rPr dirty="0"/>
              <a:t> MINUTES analysis </a:t>
            </a:r>
            <a:r>
              <a:rPr dirty="0">
                <a:latin typeface="Helvetica Neue Thin"/>
                <a:ea typeface="Helvetica Neue Thin"/>
                <a:cs typeface="Helvetica Neue Thin"/>
                <a:sym typeface="Helvetica Neue Thin"/>
              </a:rPr>
              <a:t>of </a:t>
            </a:r>
            <a:r>
              <a:rPr dirty="0"/>
              <a:t>embryo viability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000" i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 dirty="0"/>
          </a:p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000" i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dirty="0">
                <a:latin typeface="Helvetica Neue Thin"/>
                <a:ea typeface="Helvetica Neue Thin"/>
                <a:cs typeface="Helvetica Neue Thin"/>
                <a:sym typeface="Helvetica Neue Thin"/>
              </a:rPr>
              <a:t>Use </a:t>
            </a:r>
            <a:r>
              <a:rPr lang="en-US" b="1" dirty="0">
                <a:latin typeface="Helvetica Neue Thin"/>
                <a:ea typeface="Helvetica Neue Thin"/>
                <a:cs typeface="Helvetica Neue Thin"/>
                <a:sym typeface="Helvetica Neue Thin"/>
              </a:rPr>
              <a:t>AI, Bioinformatics and ML algorithms </a:t>
            </a:r>
            <a:r>
              <a:rPr lang="en-US" dirty="0">
                <a:latin typeface="Helvetica Neue Thin"/>
                <a:ea typeface="Helvetica Neue Thin"/>
                <a:cs typeface="Helvetica Neue Thin"/>
                <a:sym typeface="Helvetica Neue Thin"/>
              </a:rPr>
              <a:t>for optimization and continuous improvement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000" i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000" i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246" name="Oval 7"/>
          <p:cNvSpPr/>
          <p:nvPr/>
        </p:nvSpPr>
        <p:spPr>
          <a:xfrm>
            <a:off x="838200" y="1862959"/>
            <a:ext cx="787400" cy="787400"/>
          </a:xfrm>
          <a:prstGeom prst="ellipse">
            <a:avLst/>
          </a:prstGeom>
          <a:solidFill>
            <a:srgbClr val="38A6EE"/>
          </a:solidFill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7" name="Oval 8"/>
          <p:cNvSpPr/>
          <p:nvPr/>
        </p:nvSpPr>
        <p:spPr>
          <a:xfrm>
            <a:off x="838200" y="3014425"/>
            <a:ext cx="787400" cy="787401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8" name="Oval 9"/>
          <p:cNvSpPr/>
          <p:nvPr/>
        </p:nvSpPr>
        <p:spPr>
          <a:xfrm>
            <a:off x="838200" y="4165892"/>
            <a:ext cx="787400" cy="787401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9" name="Oval 10"/>
          <p:cNvSpPr/>
          <p:nvPr/>
        </p:nvSpPr>
        <p:spPr>
          <a:xfrm>
            <a:off x="838200" y="5317359"/>
            <a:ext cx="787400" cy="787400"/>
          </a:xfrm>
          <a:prstGeom prst="ellipse">
            <a:avLst/>
          </a:prstGeom>
          <a:solidFill>
            <a:srgbClr val="006586"/>
          </a:solidFill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0" name="Title 1"/>
          <p:cNvSpPr txBox="1"/>
          <p:nvPr/>
        </p:nvSpPr>
        <p:spPr>
          <a:xfrm>
            <a:off x="850900" y="1897884"/>
            <a:ext cx="749300" cy="676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32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1.</a:t>
            </a:r>
          </a:p>
        </p:txBody>
      </p:sp>
      <p:sp>
        <p:nvSpPr>
          <p:cNvPr id="251" name="Title 1"/>
          <p:cNvSpPr txBox="1"/>
          <p:nvPr/>
        </p:nvSpPr>
        <p:spPr>
          <a:xfrm>
            <a:off x="850900" y="3040884"/>
            <a:ext cx="749300" cy="676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32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2.</a:t>
            </a:r>
          </a:p>
        </p:txBody>
      </p:sp>
      <p:sp>
        <p:nvSpPr>
          <p:cNvPr id="252" name="Title 1"/>
          <p:cNvSpPr txBox="1"/>
          <p:nvPr/>
        </p:nvSpPr>
        <p:spPr>
          <a:xfrm>
            <a:off x="863600" y="4196585"/>
            <a:ext cx="749300" cy="676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32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3.</a:t>
            </a:r>
          </a:p>
        </p:txBody>
      </p:sp>
      <p:sp>
        <p:nvSpPr>
          <p:cNvPr id="253" name="Title 1"/>
          <p:cNvSpPr txBox="1"/>
          <p:nvPr/>
        </p:nvSpPr>
        <p:spPr>
          <a:xfrm>
            <a:off x="850900" y="5352285"/>
            <a:ext cx="749300" cy="676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32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4.</a:t>
            </a:r>
          </a:p>
        </p:txBody>
      </p:sp>
      <p:sp>
        <p:nvSpPr>
          <p:cNvPr id="254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485383" y="6409460"/>
            <a:ext cx="249230" cy="2565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16F56-B4FC-4986-A23B-50F2865B0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11" y="1075820"/>
            <a:ext cx="5441177" cy="408088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Current </a:t>
            </a:r>
            <a:r>
              <a:rPr dirty="0"/>
              <a:t>Status: </a:t>
            </a:r>
            <a:r>
              <a:rPr lang="en-US" dirty="0"/>
              <a:t>9-</a:t>
            </a:r>
            <a:r>
              <a:rPr lang="en-GB" dirty="0">
                <a:solidFill>
                  <a:srgbClr val="C02837"/>
                </a:solidFill>
              </a:rPr>
              <a:t>1</a:t>
            </a:r>
            <a:r>
              <a:rPr lang="he-IL" dirty="0">
                <a:solidFill>
                  <a:srgbClr val="C02837"/>
                </a:solidFill>
              </a:rPr>
              <a:t>2</a:t>
            </a:r>
            <a:r>
              <a:rPr lang="en-GB" dirty="0">
                <a:solidFill>
                  <a:srgbClr val="C02837"/>
                </a:solidFill>
              </a:rPr>
              <a:t> months </a:t>
            </a:r>
            <a:r>
              <a:rPr dirty="0">
                <a:solidFill>
                  <a:srgbClr val="C02837"/>
                </a:solidFill>
              </a:rPr>
              <a:t>from </a:t>
            </a:r>
            <a:r>
              <a:rPr dirty="0"/>
              <a:t>market</a:t>
            </a:r>
          </a:p>
        </p:txBody>
      </p:sp>
      <p:grpSp>
        <p:nvGrpSpPr>
          <p:cNvPr id="125" name="Freeform 6"/>
          <p:cNvGrpSpPr/>
          <p:nvPr/>
        </p:nvGrpSpPr>
        <p:grpSpPr>
          <a:xfrm>
            <a:off x="856659" y="1460500"/>
            <a:ext cx="2592001" cy="1485901"/>
            <a:chOff x="0" y="0"/>
            <a:chExt cx="2592000" cy="1485900"/>
          </a:xfrm>
        </p:grpSpPr>
        <p:sp>
          <p:nvSpPr>
            <p:cNvPr id="123" name="Figura"/>
            <p:cNvSpPr/>
            <p:nvPr/>
          </p:nvSpPr>
          <p:spPr>
            <a:xfrm>
              <a:off x="0" y="0"/>
              <a:ext cx="2592000" cy="148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0"/>
                  </a:moveTo>
                  <a:lnTo>
                    <a:pt x="19755" y="0"/>
                  </a:lnTo>
                  <a:cubicBezTo>
                    <a:pt x="20774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6" y="0"/>
                    <a:pt x="1845" y="0"/>
                  </a:cubicBezTo>
                  <a:close/>
                </a:path>
              </a:pathLst>
            </a:custGeom>
            <a:solidFill>
              <a:schemeClr val="accent1">
                <a:lumOff val="10392"/>
              </a:schemeClr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ts val="700"/>
                </a:spcBef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" name="Company established"/>
            <p:cNvSpPr txBox="1"/>
            <p:nvPr/>
          </p:nvSpPr>
          <p:spPr>
            <a:xfrm>
              <a:off x="-1" y="403873"/>
              <a:ext cx="2011557" cy="6781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2831" tIns="52831" rIns="52831" bIns="52831" numCol="1" anchor="ctr">
              <a:spAutoFit/>
            </a:bodyPr>
            <a:lstStyle>
              <a:lvl1pPr indent="72000" defTabSz="577850">
                <a:lnSpc>
                  <a:spcPct val="90000"/>
                </a:lnSpc>
                <a:spcBef>
                  <a:spcPts val="800"/>
                </a:spcBef>
                <a:defRPr sz="2000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lvl1pPr>
            </a:lstStyle>
            <a:p>
              <a:r>
                <a:t>Company established</a:t>
              </a:r>
            </a:p>
          </p:txBody>
        </p:sp>
      </p:grpSp>
      <p:sp>
        <p:nvSpPr>
          <p:cNvPr id="126" name="Freeform 7"/>
          <p:cNvSpPr/>
          <p:nvPr/>
        </p:nvSpPr>
        <p:spPr>
          <a:xfrm>
            <a:off x="856660" y="3073412"/>
            <a:ext cx="2592000" cy="2451088"/>
          </a:xfrm>
          <a:prstGeom prst="rect">
            <a:avLst/>
          </a:prstGeom>
          <a:solidFill>
            <a:srgbClr val="818695">
              <a:alpha val="20000"/>
            </a:srgbClr>
          </a:solidFill>
          <a:ln w="12700">
            <a:solidFill>
              <a:srgbClr val="D2E5EB">
                <a:alpha val="90000"/>
              </a:srgbClr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marL="266400" lvl="1" indent="-158400" defTabSz="889000">
              <a:spcBef>
                <a:spcPts val="600"/>
              </a:spcBef>
              <a:buClr>
                <a:srgbClr val="38A6EE"/>
              </a:buClr>
              <a:buSzPct val="92000"/>
              <a:buChar char="•"/>
              <a:defRPr sz="160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Over USD </a:t>
            </a:r>
            <a:r>
              <a:rPr lang="en-US" dirty="0"/>
              <a:t>7M </a:t>
            </a:r>
            <a:r>
              <a:rPr dirty="0"/>
              <a:t>invested</a:t>
            </a:r>
          </a:p>
          <a:p>
            <a:pPr marL="266400" lvl="1" indent="-158400" defTabSz="889000">
              <a:spcBef>
                <a:spcPts val="600"/>
              </a:spcBef>
              <a:buClr>
                <a:srgbClr val="38A6EE"/>
              </a:buClr>
              <a:buSzPct val="92000"/>
              <a:buChar char="•"/>
              <a:defRPr sz="160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PATENTS</a:t>
            </a:r>
            <a:r>
              <a:rPr lang="aa-ET" dirty="0"/>
              <a:t> </a:t>
            </a:r>
            <a:r>
              <a:rPr lang="en-GB" dirty="0"/>
              <a:t>submitted</a:t>
            </a:r>
            <a:endParaRPr dirty="0"/>
          </a:p>
          <a:p>
            <a:pPr marL="266400" lvl="1" indent="-158400" defTabSz="889000">
              <a:spcBef>
                <a:spcPts val="600"/>
              </a:spcBef>
              <a:buClr>
                <a:srgbClr val="38A6EE"/>
              </a:buClr>
              <a:buSzPct val="92000"/>
              <a:buChar char="•"/>
              <a:defRPr sz="160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System is</a:t>
            </a:r>
            <a:r>
              <a:rPr lang="en-GB" dirty="0"/>
              <a:t> </a:t>
            </a:r>
            <a:r>
              <a:rPr dirty="0"/>
              <a:t>developed </a:t>
            </a:r>
            <a:endParaRPr lang="en-US" dirty="0"/>
          </a:p>
          <a:p>
            <a:pPr marL="108000" lvl="1" indent="0" defTabSz="889000">
              <a:spcBef>
                <a:spcPts val="600"/>
              </a:spcBef>
              <a:buClr>
                <a:srgbClr val="38A6EE"/>
              </a:buClr>
              <a:buSzPct val="92000"/>
              <a:defRPr sz="160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    </a:t>
            </a:r>
            <a:r>
              <a:rPr dirty="0"/>
              <a:t>and VALIDATED</a:t>
            </a:r>
            <a:endParaRPr lang="he-IL" dirty="0"/>
          </a:p>
          <a:p>
            <a:pPr marL="266400" lvl="1" indent="-158400" defTabSz="889000">
              <a:spcBef>
                <a:spcPts val="600"/>
              </a:spcBef>
              <a:buClr>
                <a:srgbClr val="38A6EE"/>
              </a:buClr>
              <a:buSzPct val="92000"/>
              <a:buChar char="•"/>
              <a:defRPr sz="160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b="1" dirty="0"/>
              <a:t>CE-Mark</a:t>
            </a:r>
            <a:r>
              <a:rPr lang="en-US" dirty="0"/>
              <a:t> granted</a:t>
            </a:r>
            <a:endParaRPr dirty="0"/>
          </a:p>
        </p:txBody>
      </p:sp>
      <p:grpSp>
        <p:nvGrpSpPr>
          <p:cNvPr id="129" name="Freeform 8"/>
          <p:cNvGrpSpPr/>
          <p:nvPr/>
        </p:nvGrpSpPr>
        <p:grpSpPr>
          <a:xfrm>
            <a:off x="3562920" y="1460500"/>
            <a:ext cx="2592001" cy="1485901"/>
            <a:chOff x="0" y="0"/>
            <a:chExt cx="2592000" cy="1485900"/>
          </a:xfrm>
        </p:grpSpPr>
        <p:sp>
          <p:nvSpPr>
            <p:cNvPr id="127" name="Figura"/>
            <p:cNvSpPr/>
            <p:nvPr/>
          </p:nvSpPr>
          <p:spPr>
            <a:xfrm>
              <a:off x="0" y="0"/>
              <a:ext cx="2592000" cy="148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0"/>
                  </a:moveTo>
                  <a:lnTo>
                    <a:pt x="19755" y="0"/>
                  </a:lnTo>
                  <a:cubicBezTo>
                    <a:pt x="20774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6" y="0"/>
                    <a:pt x="18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ts val="700"/>
                </a:spcBef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" name="Proven  in clinical  studies"/>
            <p:cNvSpPr txBox="1"/>
            <p:nvPr/>
          </p:nvSpPr>
          <p:spPr>
            <a:xfrm>
              <a:off x="-1" y="266345"/>
              <a:ext cx="2592002" cy="953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2831" tIns="52831" rIns="52831" bIns="52831" numCol="1" anchor="ctr">
              <a:spAutoFit/>
            </a:bodyPr>
            <a:lstStyle/>
            <a:p>
              <a:pPr indent="72000" defTabSz="577850">
                <a:lnSpc>
                  <a:spcPct val="90000"/>
                </a:lnSpc>
                <a:spcBef>
                  <a:spcPts val="800"/>
                </a:spcBef>
                <a:defRPr sz="2000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r>
                <a:t>Proven </a:t>
              </a:r>
              <a:br/>
              <a:r>
                <a:t>in clinical </a:t>
              </a:r>
              <a:br/>
              <a:r>
                <a:t>studies</a:t>
              </a:r>
            </a:p>
          </p:txBody>
        </p:sp>
      </p:grpSp>
      <p:sp>
        <p:nvSpPr>
          <p:cNvPr id="130" name="Freeform 9"/>
          <p:cNvSpPr/>
          <p:nvPr/>
        </p:nvSpPr>
        <p:spPr>
          <a:xfrm>
            <a:off x="3562918" y="3073412"/>
            <a:ext cx="2592003" cy="2451088"/>
          </a:xfrm>
          <a:prstGeom prst="rect">
            <a:avLst/>
          </a:prstGeom>
          <a:solidFill>
            <a:srgbClr val="818695">
              <a:alpha val="20000"/>
            </a:srgbClr>
          </a:solidFill>
          <a:ln w="12700">
            <a:solidFill>
              <a:srgbClr val="D2E5EB">
                <a:alpha val="90000"/>
              </a:srgbClr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marL="266400" lvl="1" indent="-158400" defTabSz="889000">
              <a:spcBef>
                <a:spcPts val="600"/>
              </a:spcBef>
              <a:buClr>
                <a:srgbClr val="38A6EE"/>
              </a:buClr>
              <a:buSzPct val="92000"/>
              <a:buChar char="•"/>
              <a:defRPr sz="160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15-20% INCREASE in PREGNANCIES demonstrated over </a:t>
            </a:r>
            <a:r>
              <a:rPr lang="en-CA" dirty="0"/>
              <a:t>a </a:t>
            </a:r>
            <a:r>
              <a:rPr dirty="0"/>
              <a:t>gold standard</a:t>
            </a:r>
          </a:p>
        </p:txBody>
      </p:sp>
      <p:grpSp>
        <p:nvGrpSpPr>
          <p:cNvPr id="133" name="Freeform 10"/>
          <p:cNvGrpSpPr/>
          <p:nvPr/>
        </p:nvGrpSpPr>
        <p:grpSpPr>
          <a:xfrm>
            <a:off x="6269178" y="1460500"/>
            <a:ext cx="2592002" cy="1485901"/>
            <a:chOff x="0" y="0"/>
            <a:chExt cx="2592000" cy="1485900"/>
          </a:xfrm>
        </p:grpSpPr>
        <p:sp>
          <p:nvSpPr>
            <p:cNvPr id="131" name="Figura"/>
            <p:cNvSpPr/>
            <p:nvPr/>
          </p:nvSpPr>
          <p:spPr>
            <a:xfrm>
              <a:off x="0" y="0"/>
              <a:ext cx="2592000" cy="148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0"/>
                  </a:moveTo>
                  <a:lnTo>
                    <a:pt x="19755" y="0"/>
                  </a:lnTo>
                  <a:cubicBezTo>
                    <a:pt x="20774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6" y="0"/>
                    <a:pt x="184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ts val="700"/>
                </a:spcBef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" name="Solid  partnerships"/>
            <p:cNvSpPr txBox="1"/>
            <p:nvPr/>
          </p:nvSpPr>
          <p:spPr>
            <a:xfrm>
              <a:off x="-1" y="403873"/>
              <a:ext cx="2592002" cy="6781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2831" tIns="52831" rIns="52831" bIns="52831" numCol="1" anchor="ctr">
              <a:spAutoFit/>
            </a:bodyPr>
            <a:lstStyle/>
            <a:p>
              <a:pPr indent="72000" defTabSz="577850">
                <a:lnSpc>
                  <a:spcPct val="90000"/>
                </a:lnSpc>
                <a:spcBef>
                  <a:spcPts val="800"/>
                </a:spcBef>
                <a:defRPr sz="2000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r>
                <a:t>Solid </a:t>
              </a:r>
              <a:br/>
              <a:r>
                <a:t>partnerships </a:t>
              </a:r>
            </a:p>
          </p:txBody>
        </p:sp>
      </p:grpSp>
      <p:sp>
        <p:nvSpPr>
          <p:cNvPr id="134" name="Freeform 11"/>
          <p:cNvSpPr/>
          <p:nvPr/>
        </p:nvSpPr>
        <p:spPr>
          <a:xfrm>
            <a:off x="6269179" y="3073412"/>
            <a:ext cx="2638357" cy="2451088"/>
          </a:xfrm>
          <a:prstGeom prst="rect">
            <a:avLst/>
          </a:prstGeom>
          <a:solidFill>
            <a:srgbClr val="818695">
              <a:alpha val="20000"/>
            </a:srgbClr>
          </a:solidFill>
          <a:ln w="12700">
            <a:solidFill>
              <a:srgbClr val="D2E5EB">
                <a:alpha val="90000"/>
              </a:srgbClr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marL="257082" lvl="1" indent="-149082" defTabSz="889000">
              <a:spcBef>
                <a:spcPts val="600"/>
              </a:spcBef>
              <a:buClr>
                <a:srgbClr val="38A6EE"/>
              </a:buClr>
              <a:buSzPct val="92000"/>
              <a:buChar char="•"/>
              <a:defRPr sz="170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1600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Clinical validation:</a:t>
            </a:r>
            <a:r>
              <a:rPr dirty="0"/>
              <a:t> </a:t>
            </a:r>
            <a:br>
              <a:rPr dirty="0"/>
            </a:br>
            <a:r>
              <a:rPr sz="2100" dirty="0"/>
              <a:t>IVI</a:t>
            </a:r>
            <a:r>
              <a:rPr sz="1600" dirty="0"/>
              <a:t>, the largest assisted reproduction group in the world</a:t>
            </a:r>
          </a:p>
          <a:p>
            <a:pPr marL="257082" lvl="1" indent="-149082" defTabSz="889000">
              <a:spcBef>
                <a:spcPts val="600"/>
              </a:spcBef>
              <a:buClr>
                <a:srgbClr val="38A6EE"/>
              </a:buClr>
              <a:buSzPct val="92000"/>
              <a:buChar char="•"/>
              <a:defRPr sz="170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1600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R&amp;D  </a:t>
            </a:r>
            <a:r>
              <a:rPr dirty="0"/>
              <a:t>                </a:t>
            </a:r>
            <a:r>
              <a:rPr sz="2100" dirty="0"/>
              <a:t>ARAN</a:t>
            </a:r>
            <a:r>
              <a:rPr sz="1600" dirty="0"/>
              <a:t>, a leading engineering firm</a:t>
            </a:r>
          </a:p>
        </p:txBody>
      </p:sp>
      <p:grpSp>
        <p:nvGrpSpPr>
          <p:cNvPr id="137" name="Freeform 12"/>
          <p:cNvGrpSpPr/>
          <p:nvPr/>
        </p:nvGrpSpPr>
        <p:grpSpPr>
          <a:xfrm>
            <a:off x="8975438" y="1460500"/>
            <a:ext cx="2638357" cy="1485901"/>
            <a:chOff x="0" y="0"/>
            <a:chExt cx="2638356" cy="1485900"/>
          </a:xfrm>
        </p:grpSpPr>
        <p:sp>
          <p:nvSpPr>
            <p:cNvPr id="135" name="Figura"/>
            <p:cNvSpPr/>
            <p:nvPr/>
          </p:nvSpPr>
          <p:spPr>
            <a:xfrm>
              <a:off x="-1" y="0"/>
              <a:ext cx="2638357" cy="148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0"/>
                  </a:moveTo>
                  <a:lnTo>
                    <a:pt x="19755" y="0"/>
                  </a:lnTo>
                  <a:cubicBezTo>
                    <a:pt x="20774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6" y="0"/>
                    <a:pt x="184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ts val="700"/>
                </a:spcBef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" name="Industry  recognition"/>
            <p:cNvSpPr txBox="1"/>
            <p:nvPr/>
          </p:nvSpPr>
          <p:spPr>
            <a:xfrm>
              <a:off x="-1" y="403873"/>
              <a:ext cx="2638358" cy="6781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2831" tIns="52831" rIns="52831" bIns="52831" numCol="1" anchor="ctr">
              <a:spAutoFit/>
            </a:bodyPr>
            <a:lstStyle/>
            <a:p>
              <a:pPr indent="72000" defTabSz="577850">
                <a:lnSpc>
                  <a:spcPct val="90000"/>
                </a:lnSpc>
                <a:spcBef>
                  <a:spcPts val="800"/>
                </a:spcBef>
                <a:defRPr sz="2000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r>
                <a:t>Industry </a:t>
              </a:r>
              <a:br/>
              <a:r>
                <a:t>recognition </a:t>
              </a:r>
            </a:p>
          </p:txBody>
        </p:sp>
      </p:grpSp>
      <p:sp>
        <p:nvSpPr>
          <p:cNvPr id="138" name="Freeform 13"/>
          <p:cNvSpPr/>
          <p:nvPr/>
        </p:nvSpPr>
        <p:spPr>
          <a:xfrm>
            <a:off x="9021795" y="3073412"/>
            <a:ext cx="2592000" cy="2451088"/>
          </a:xfrm>
          <a:prstGeom prst="rect">
            <a:avLst/>
          </a:prstGeom>
          <a:solidFill>
            <a:srgbClr val="818695">
              <a:alpha val="20000"/>
            </a:srgbClr>
          </a:solidFill>
          <a:ln w="12700">
            <a:solidFill>
              <a:srgbClr val="D2E5EB">
                <a:alpha val="90000"/>
              </a:srgbClr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marL="158399" lvl="1" indent="-158399" defTabSz="889000">
              <a:lnSpc>
                <a:spcPct val="90000"/>
              </a:lnSpc>
              <a:spcBef>
                <a:spcPts val="600"/>
              </a:spcBef>
              <a:buClr>
                <a:srgbClr val="38A6EE"/>
              </a:buClr>
              <a:buSzPct val="92000"/>
              <a:buChar char="•"/>
              <a:defRPr sz="170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Horizon 2020: </a:t>
            </a:r>
            <a:br/>
            <a:r>
              <a:t>EUR </a:t>
            </a:r>
            <a:r>
              <a:rPr sz="1600"/>
              <a:t>2.7M (Phase 1 &amp; 2)</a:t>
            </a:r>
          </a:p>
          <a:p>
            <a:pPr marL="158399" lvl="1" indent="-158399" defTabSz="889000">
              <a:lnSpc>
                <a:spcPct val="90000"/>
              </a:lnSpc>
              <a:spcBef>
                <a:spcPts val="600"/>
              </a:spcBef>
              <a:buClr>
                <a:srgbClr val="38A6EE"/>
              </a:buClr>
              <a:buSzPct val="92000"/>
              <a:buChar char="•"/>
              <a:defRPr sz="170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Merck Serono: EUR 300K </a:t>
            </a:r>
            <a:r>
              <a:rPr sz="1600"/>
              <a:t>grant from GFI - Grant for Fertility Innovation</a:t>
            </a:r>
          </a:p>
          <a:p>
            <a:pPr marL="149082" lvl="1" indent="-149082" defTabSz="889000">
              <a:lnSpc>
                <a:spcPct val="90000"/>
              </a:lnSpc>
              <a:spcBef>
                <a:spcPts val="600"/>
              </a:spcBef>
              <a:buClr>
                <a:srgbClr val="38A6EE"/>
              </a:buClr>
              <a:buSzPct val="92000"/>
              <a:buChar char="•"/>
              <a:defRPr sz="170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1600"/>
              <a:t>Other private investment</a:t>
            </a:r>
          </a:p>
        </p:txBody>
      </p:sp>
      <p:pic>
        <p:nvPicPr>
          <p:cNvPr id="139" name="Picture 2" descr="Picture 2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579097">
            <a:off x="5168336" y="1766890"/>
            <a:ext cx="636130" cy="809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4" descr="Picture 4"/>
          <p:cNvPicPr>
            <a:picLocks noChangeAspect="1"/>
          </p:cNvPicPr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10588336" y="1727036"/>
            <a:ext cx="692728" cy="902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902" y="1779866"/>
            <a:ext cx="923637" cy="923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19" descr="Picture 19"/>
          <p:cNvPicPr>
            <a:picLocks noChangeAspect="1"/>
          </p:cNvPicPr>
          <p:nvPr/>
        </p:nvPicPr>
        <p:blipFill>
          <a:blip r:embed="rId5">
            <a:alphaModFix amt="67000"/>
          </a:blip>
          <a:stretch>
            <a:fillRect/>
          </a:stretch>
        </p:blipFill>
        <p:spPr>
          <a:xfrm>
            <a:off x="2547032" y="1810432"/>
            <a:ext cx="671736" cy="671736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552777" y="6409460"/>
            <a:ext cx="181836" cy="2565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>
                <a:latin typeface="Helvetica Neue Thin"/>
                <a:ea typeface="Helvetica Neue Thin"/>
                <a:cs typeface="Helvetica Neue Thin"/>
                <a:sym typeface="Helvetica Neue Thin"/>
              </a:rPr>
              <a:t>Business model</a:t>
            </a:r>
            <a:r>
              <a:rPr lang="en-US" b="0">
                <a:latin typeface="Helvetica Neue Thin"/>
                <a:ea typeface="Helvetica Neue Thin"/>
                <a:cs typeface="Helvetica Neue Thin"/>
                <a:sym typeface="Helvetica Neue Thin"/>
              </a:rPr>
              <a:t>:  Pay-Per-Test</a:t>
            </a:r>
            <a:endParaRPr b="0"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340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38200" y="2581882"/>
            <a:ext cx="3954294" cy="1937566"/>
          </a:xfrm>
          <a:prstGeom prst="rect">
            <a:avLst/>
          </a:prstGeom>
        </p:spPr>
        <p:txBody>
          <a:bodyPr/>
          <a:lstStyle/>
          <a:p>
            <a:pPr marL="183599" lvl="1" indent="-183599">
              <a:lnSpc>
                <a:spcPct val="100000"/>
              </a:lnSpc>
              <a:spcBef>
                <a:spcPts val="600"/>
              </a:spcBef>
              <a:buClr>
                <a:srgbClr val="38A6EE"/>
              </a:buClr>
              <a:defRPr sz="1800" i="0">
                <a:solidFill>
                  <a:srgbClr val="4A4D58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TCL </a:t>
            </a:r>
            <a:r>
              <a:rPr lang="es-ES" dirty="0" err="1"/>
              <a:t>Analizer</a:t>
            </a:r>
            <a:r>
              <a:rPr lang="en-CA" dirty="0"/>
              <a:t> </a:t>
            </a:r>
            <a:r>
              <a:rPr dirty="0"/>
              <a:t>sold at </a:t>
            </a:r>
            <a:r>
              <a:rPr lang="en-CA" dirty="0"/>
              <a:t>cost (12K$)</a:t>
            </a:r>
          </a:p>
          <a:p>
            <a:pPr marL="183599" lvl="1" indent="-183599">
              <a:lnSpc>
                <a:spcPct val="100000"/>
              </a:lnSpc>
              <a:spcBef>
                <a:spcPts val="600"/>
              </a:spcBef>
              <a:buClr>
                <a:srgbClr val="38A6EE"/>
              </a:buClr>
              <a:defRPr sz="1800" i="0">
                <a:solidFill>
                  <a:srgbClr val="4A4D58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Consumables</a:t>
            </a:r>
            <a:r>
              <a:rPr lang="en-CA" dirty="0"/>
              <a:t>:</a:t>
            </a:r>
            <a:r>
              <a:rPr dirty="0"/>
              <a:t> PAY-PER-TEST model. </a:t>
            </a:r>
            <a:r>
              <a:rPr lang="en-GB" dirty="0"/>
              <a:t>Tray with</a:t>
            </a:r>
            <a:r>
              <a:rPr dirty="0"/>
              <a:t> cuvettes sold at a price of USD </a:t>
            </a:r>
            <a:r>
              <a:rPr lang="en-US" dirty="0"/>
              <a:t>30</a:t>
            </a:r>
            <a:r>
              <a:rPr dirty="0"/>
              <a:t> per test</a:t>
            </a:r>
            <a:r>
              <a:rPr lang="en-US" dirty="0"/>
              <a:t> (cost 3$)</a:t>
            </a:r>
            <a:endParaRPr dirty="0"/>
          </a:p>
        </p:txBody>
      </p:sp>
      <p:graphicFrame>
        <p:nvGraphicFramePr>
          <p:cNvPr id="341" name="Table 4"/>
          <p:cNvGraphicFramePr/>
          <p:nvPr>
            <p:extLst>
              <p:ext uri="{D42A27DB-BD31-4B8C-83A1-F6EECF244321}">
                <p14:modId xmlns:p14="http://schemas.microsoft.com/office/powerpoint/2010/main" val="1823246294"/>
              </p:ext>
            </p:extLst>
          </p:nvPr>
        </p:nvGraphicFramePr>
        <p:xfrm>
          <a:off x="5472619" y="2581882"/>
          <a:ext cx="5207539" cy="183505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58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357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151619"/>
                          </a:solidFill>
                          <a:latin typeface="Helvetica Neue Thin"/>
                          <a:ea typeface="Helvetica Neue Thin"/>
                          <a:cs typeface="Helvetica Neue Thin"/>
                          <a:sym typeface="Helvetica Neue Thin"/>
                        </a:rPr>
                        <a:t>Embryos per cycle</a:t>
                      </a:r>
                    </a:p>
                  </a:txBody>
                  <a:tcPr marL="45720" marR="45720" horzOverflow="overflow">
                    <a:lnL w="0"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151619"/>
                          </a:solidFill>
                          <a:latin typeface="Helvetica Neue Thin"/>
                          <a:ea typeface="Helvetica Neue Thin"/>
                          <a:cs typeface="Helvetica Neue Thin"/>
                          <a:sym typeface="Helvetica Neue Thin"/>
                        </a:rPr>
                        <a:t>7</a:t>
                      </a:r>
                    </a:p>
                  </a:txBody>
                  <a:tcPr marL="45720" marR="4572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57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151619"/>
                          </a:solidFill>
                          <a:latin typeface="Helvetica Neue Thin"/>
                          <a:ea typeface="Helvetica Neue Thin"/>
                          <a:cs typeface="Helvetica Neue Thin"/>
                          <a:sym typeface="Helvetica Neue Thin"/>
                        </a:rPr>
                        <a:t>Price per test (company income)</a:t>
                      </a:r>
                    </a:p>
                  </a:txBody>
                  <a:tcPr marL="45720" marR="45720" horzOverflow="overflow">
                    <a:lnL w="0"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700" dirty="0">
                          <a:solidFill>
                            <a:srgbClr val="151619"/>
                          </a:solidFill>
                          <a:latin typeface="Helvetica Neue Thin"/>
                          <a:ea typeface="Helvetica Neue Thin"/>
                          <a:cs typeface="Helvetica Neue Thin"/>
                          <a:sym typeface="Helvetica Neue Thin"/>
                        </a:rPr>
                        <a:t>USD </a:t>
                      </a:r>
                      <a:r>
                        <a:rPr lang="he-IL" sz="1700" dirty="0">
                          <a:solidFill>
                            <a:srgbClr val="151619"/>
                          </a:solidFill>
                          <a:latin typeface="Helvetica Neue Thin"/>
                          <a:ea typeface="Helvetica Neue Thin"/>
                          <a:cs typeface="Helvetica Neue Thin"/>
                          <a:sym typeface="Helvetica Neue Thin"/>
                        </a:rPr>
                        <a:t>30</a:t>
                      </a:r>
                      <a:endParaRPr sz="1700" dirty="0">
                        <a:solidFill>
                          <a:srgbClr val="151619"/>
                        </a:solidFill>
                        <a:latin typeface="Helvetica Neue Thin"/>
                        <a:ea typeface="Helvetica Neue Thin"/>
                        <a:cs typeface="Helvetica Neue Thin"/>
                        <a:sym typeface="Helvetica Neue Thin"/>
                      </a:endParaRPr>
                    </a:p>
                  </a:txBody>
                  <a:tcPr marL="45720" marR="4572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0">
                      <a:miter lim="400000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169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151619"/>
                          </a:solidFill>
                          <a:latin typeface="Helvetica Neue Thin"/>
                          <a:ea typeface="Helvetica Neue Thin"/>
                          <a:cs typeface="Helvetica Neue Thin"/>
                          <a:sym typeface="Helvetica Neue Thin"/>
                        </a:rPr>
                        <a:t>Income per cycle</a:t>
                      </a:r>
                    </a:p>
                  </a:txBody>
                  <a:tcPr marL="45720" marR="45720" horzOverflow="overflow">
                    <a:lnL w="0"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700" dirty="0">
                          <a:solidFill>
                            <a:srgbClr val="151619"/>
                          </a:solidFill>
                          <a:latin typeface="Helvetica Neue Thin"/>
                          <a:ea typeface="Helvetica Neue Thin"/>
                          <a:cs typeface="Helvetica Neue Thin"/>
                          <a:sym typeface="Helvetica Neue Thin"/>
                        </a:rPr>
                        <a:t>USD </a:t>
                      </a:r>
                      <a:r>
                        <a:rPr lang="he-IL" sz="1700" dirty="0">
                          <a:solidFill>
                            <a:srgbClr val="151619"/>
                          </a:solidFill>
                          <a:latin typeface="Helvetica Neue Thin"/>
                          <a:ea typeface="Helvetica Neue Thin"/>
                          <a:cs typeface="Helvetica Neue Thin"/>
                          <a:sym typeface="Helvetica Neue Thin"/>
                        </a:rPr>
                        <a:t>210</a:t>
                      </a:r>
                      <a:endParaRPr sz="1700" dirty="0">
                        <a:solidFill>
                          <a:srgbClr val="151619"/>
                        </a:solidFill>
                        <a:latin typeface="Helvetica Neue Thin"/>
                        <a:ea typeface="Helvetica Neue Thin"/>
                        <a:cs typeface="Helvetica Neue Thin"/>
                        <a:sym typeface="Helvetica Neue Thin"/>
                      </a:endParaRPr>
                    </a:p>
                  </a:txBody>
                  <a:tcPr marL="45720" marR="4572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0">
                      <a:miter lim="400000"/>
                    </a:lnR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169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007DB7"/>
                          </a:solidFill>
                          <a:latin typeface="Helvetica Neue Thin"/>
                          <a:ea typeface="Helvetica Neue Thin"/>
                          <a:cs typeface="Helvetica Neue Thin"/>
                          <a:sym typeface="Helvetica Neue Thin"/>
                        </a:rPr>
                        <a:t>Total annual consumable sales</a:t>
                      </a:r>
                    </a:p>
                  </a:txBody>
                  <a:tcPr marL="45720" marR="45720" horzOverflow="overflow">
                    <a:lnL w="0"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rgbClr val="007DB7"/>
                          </a:solidFill>
                          <a:latin typeface="Helvetica Neue Thin"/>
                          <a:ea typeface="Helvetica Neue Thin"/>
                          <a:cs typeface="Helvetica Neue Thin"/>
                          <a:sym typeface="Helvetica Neue Thin"/>
                        </a:rPr>
                        <a:t>USD </a:t>
                      </a:r>
                      <a:r>
                        <a:rPr lang="he-IL" dirty="0">
                          <a:solidFill>
                            <a:srgbClr val="007DB7"/>
                          </a:solidFill>
                          <a:latin typeface="Helvetica Neue Thin"/>
                          <a:ea typeface="Helvetica Neue Thin"/>
                          <a:cs typeface="Helvetica Neue Thin"/>
                          <a:sym typeface="Helvetica Neue Thin"/>
                        </a:rPr>
                        <a:t>105</a:t>
                      </a:r>
                      <a:r>
                        <a:rPr lang="en-US" dirty="0">
                          <a:solidFill>
                            <a:srgbClr val="007DB7"/>
                          </a:solidFill>
                          <a:latin typeface="Helvetica Neue Thin"/>
                          <a:ea typeface="Helvetica Neue Thin"/>
                          <a:cs typeface="Helvetica Neue Thin"/>
                          <a:sym typeface="Helvetica Neue Thin"/>
                        </a:rPr>
                        <a:t>,</a:t>
                      </a:r>
                      <a:r>
                        <a:rPr lang="he-IL" dirty="0">
                          <a:solidFill>
                            <a:srgbClr val="007DB7"/>
                          </a:solidFill>
                          <a:latin typeface="Helvetica Neue Thin"/>
                          <a:ea typeface="Helvetica Neue Thin"/>
                          <a:cs typeface="Helvetica Neue Thin"/>
                          <a:sym typeface="Helvetica Neue Thin"/>
                        </a:rPr>
                        <a:t>000</a:t>
                      </a:r>
                      <a:endParaRPr dirty="0">
                        <a:solidFill>
                          <a:srgbClr val="007DB7"/>
                        </a:solidFill>
                        <a:latin typeface="Helvetica Neue Thin"/>
                        <a:ea typeface="Helvetica Neue Thin"/>
                        <a:cs typeface="Helvetica Neue Thin"/>
                        <a:sym typeface="Helvetica Neue Thin"/>
                      </a:endParaRPr>
                    </a:p>
                  </a:txBody>
                  <a:tcPr marL="45720" marR="4572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0"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2" name="Rectangle 3"/>
          <p:cNvSpPr txBox="1"/>
          <p:nvPr/>
        </p:nvSpPr>
        <p:spPr>
          <a:xfrm>
            <a:off x="457387" y="5172840"/>
            <a:ext cx="10896413" cy="146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457200">
              <a:spcBef>
                <a:spcPts val="500"/>
              </a:spcBef>
              <a:defRPr sz="27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Addressable market: </a:t>
            </a:r>
            <a:r>
              <a:rPr dirty="0">
                <a:solidFill>
                  <a:srgbClr val="4A4D58"/>
                </a:solidFill>
                <a:latin typeface="Helvetica Neue Thin"/>
                <a:ea typeface="Helvetica Neue Thin"/>
                <a:cs typeface="Helvetica Neue Thin"/>
                <a:sym typeface="Helvetica Neue Thin"/>
              </a:rPr>
              <a:t>&gt;3,</a:t>
            </a:r>
            <a:r>
              <a:rPr lang="en-US" dirty="0">
                <a:solidFill>
                  <a:srgbClr val="4A4D58"/>
                </a:solidFill>
                <a:latin typeface="Helvetica Neue Thin"/>
                <a:ea typeface="Helvetica Neue Thin"/>
                <a:cs typeface="Helvetica Neue Thin"/>
                <a:sym typeface="Helvetica Neue Thin"/>
              </a:rPr>
              <a:t>5</a:t>
            </a:r>
            <a:r>
              <a:rPr dirty="0">
                <a:solidFill>
                  <a:srgbClr val="4A4D58"/>
                </a:solidFill>
                <a:latin typeface="Helvetica Neue Thin"/>
                <a:ea typeface="Helvetica Neue Thin"/>
                <a:cs typeface="Helvetica Neue Thin"/>
                <a:sym typeface="Helvetica Neue Thin"/>
              </a:rPr>
              <a:t>00 assisted reproduction clinics worldwide</a:t>
            </a:r>
            <a:endParaRPr lang="en-US" dirty="0">
              <a:solidFill>
                <a:srgbClr val="4A4D58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  <a:p>
            <a:pPr algn="ctr" defTabSz="457200">
              <a:spcBef>
                <a:spcPts val="500"/>
              </a:spcBef>
              <a:defRPr sz="27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>
                <a:solidFill>
                  <a:srgbClr val="4A4D58"/>
                </a:solidFill>
                <a:latin typeface="Helvetica Neue Thin"/>
                <a:ea typeface="Helvetica Neue Thin"/>
                <a:cs typeface="Helvetica Neue Thin"/>
                <a:sym typeface="Helvetica Neue Thin"/>
              </a:rPr>
              <a:t>Market potential (</a:t>
            </a:r>
            <a:r>
              <a:rPr lang="en-US" sz="2000" dirty="0">
                <a:solidFill>
                  <a:srgbClr val="4A4D58"/>
                </a:solidFill>
                <a:latin typeface="Helvetica Neue Thin"/>
                <a:ea typeface="Helvetica Neue Thin"/>
                <a:cs typeface="Helvetica Neue Thin"/>
                <a:sym typeface="Helvetica Neue Thin"/>
              </a:rPr>
              <a:t>Embryo selection</a:t>
            </a:r>
            <a:r>
              <a:rPr lang="en-US" dirty="0">
                <a:solidFill>
                  <a:srgbClr val="4A4D58"/>
                </a:solidFill>
                <a:latin typeface="Helvetica Neue Thin"/>
                <a:ea typeface="Helvetica Neue Thin"/>
                <a:cs typeface="Helvetica Neue Thin"/>
                <a:sym typeface="Helvetica Neue Thin"/>
              </a:rPr>
              <a:t>) </a:t>
            </a:r>
            <a:r>
              <a:rPr lang="en-US" dirty="0">
                <a:solidFill>
                  <a:srgbClr val="190F9F"/>
                </a:solidFill>
                <a:latin typeface="Helvetica Neue Thin"/>
                <a:ea typeface="Helvetica Neue Thin"/>
                <a:cs typeface="Helvetica Neue Thin"/>
                <a:sym typeface="Helvetica Neue Thin"/>
              </a:rPr>
              <a:t>500M$ (5-8% CAGR)</a:t>
            </a:r>
          </a:p>
          <a:p>
            <a:pPr algn="ctr" defTabSz="457200">
              <a:spcBef>
                <a:spcPts val="500"/>
              </a:spcBef>
              <a:defRPr sz="27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>
                <a:solidFill>
                  <a:srgbClr val="190F9F"/>
                </a:solidFill>
                <a:latin typeface="Helvetica Neue Thin"/>
                <a:ea typeface="Helvetica Neue Thin"/>
                <a:cs typeface="Helvetica Neue Thin"/>
                <a:sym typeface="Helvetica Neue Thin"/>
              </a:rPr>
              <a:t>GTM through strategic partners/Distributors/Licensing</a:t>
            </a:r>
            <a:endParaRPr dirty="0">
              <a:solidFill>
                <a:srgbClr val="190F9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343" name="Rectangle 5"/>
          <p:cNvSpPr txBox="1"/>
          <p:nvPr/>
        </p:nvSpPr>
        <p:spPr>
          <a:xfrm>
            <a:off x="5472619" y="1629967"/>
            <a:ext cx="7029855" cy="69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4D5C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Expected income from single medium-size clinic </a:t>
            </a:r>
          </a:p>
          <a:p>
            <a:pPr>
              <a:defRPr sz="2000">
                <a:solidFill>
                  <a:srgbClr val="4D5C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(500 cycles per year)</a:t>
            </a:r>
          </a:p>
        </p:txBody>
      </p:sp>
      <p:sp>
        <p:nvSpPr>
          <p:cNvPr id="344" name="Rectangle 6"/>
          <p:cNvSpPr txBox="1"/>
          <p:nvPr/>
        </p:nvSpPr>
        <p:spPr>
          <a:xfrm>
            <a:off x="903050" y="1629967"/>
            <a:ext cx="2296415" cy="389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4D5C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Sources of revenue</a:t>
            </a:r>
          </a:p>
        </p:txBody>
      </p:sp>
      <p:sp>
        <p:nvSpPr>
          <p:cNvPr id="345" name="Slide Number Placeholder 9"/>
          <p:cNvSpPr txBox="1">
            <a:spLocks noGrp="1"/>
          </p:cNvSpPr>
          <p:nvPr>
            <p:ph type="sldNum" sz="quarter" idx="2"/>
          </p:nvPr>
        </p:nvSpPr>
        <p:spPr>
          <a:xfrm>
            <a:off x="11475083" y="6409460"/>
            <a:ext cx="25953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" descr="Picture 2"/>
          <p:cNvPicPr>
            <a:picLocks noChangeAspect="1"/>
          </p:cNvPicPr>
          <p:nvPr/>
        </p:nvPicPr>
        <p:blipFill>
          <a:blip r:embed="rId2"/>
          <a:srcRect b="5"/>
          <a:stretch>
            <a:fillRect/>
          </a:stretch>
        </p:blipFill>
        <p:spPr>
          <a:xfrm>
            <a:off x="9228305" y="1374803"/>
            <a:ext cx="2456134" cy="1805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1" y="0"/>
                </a:moveTo>
                <a:cubicBezTo>
                  <a:pt x="935" y="0"/>
                  <a:pt x="0" y="1272"/>
                  <a:pt x="0" y="2844"/>
                </a:cubicBezTo>
                <a:lnTo>
                  <a:pt x="0" y="18756"/>
                </a:lnTo>
                <a:cubicBezTo>
                  <a:pt x="0" y="20328"/>
                  <a:pt x="935" y="21600"/>
                  <a:pt x="2091" y="21600"/>
                </a:cubicBezTo>
                <a:lnTo>
                  <a:pt x="19506" y="21600"/>
                </a:lnTo>
                <a:cubicBezTo>
                  <a:pt x="20661" y="21600"/>
                  <a:pt x="21600" y="20328"/>
                  <a:pt x="21600" y="18756"/>
                </a:cubicBezTo>
                <a:lnTo>
                  <a:pt x="21600" y="2844"/>
                </a:lnTo>
                <a:cubicBezTo>
                  <a:pt x="21600" y="1272"/>
                  <a:pt x="20661" y="0"/>
                  <a:pt x="19506" y="0"/>
                </a:cubicBezTo>
                <a:lnTo>
                  <a:pt x="209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22" name="Title 1"/>
          <p:cNvSpPr txBox="1">
            <a:spLocks noGrp="1"/>
          </p:cNvSpPr>
          <p:nvPr>
            <p:ph type="title"/>
          </p:nvPr>
        </p:nvSpPr>
        <p:spPr>
          <a:xfrm>
            <a:off x="838198" y="250825"/>
            <a:ext cx="10724747" cy="76328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68680">
              <a:defRPr sz="2850"/>
            </a:lvl1pPr>
          </a:lstStyle>
          <a:p>
            <a:r>
              <a:t>Current evaluation methods do not significantly increase success rates</a:t>
            </a:r>
          </a:p>
        </p:txBody>
      </p:sp>
      <p:pic>
        <p:nvPicPr>
          <p:cNvPr id="223" name="Picture 7" descr="Picture 7"/>
          <p:cNvPicPr>
            <a:picLocks noChangeAspect="1"/>
          </p:cNvPicPr>
          <p:nvPr/>
        </p:nvPicPr>
        <p:blipFill>
          <a:blip r:embed="rId3"/>
          <a:srcRect l="5073" t="3914" r="5932" b="4413"/>
          <a:stretch>
            <a:fillRect/>
          </a:stretch>
        </p:blipFill>
        <p:spPr>
          <a:xfrm>
            <a:off x="355806" y="2490239"/>
            <a:ext cx="2286001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>
            <a:solidFill>
              <a:srgbClr val="0C5889"/>
            </a:solidFill>
          </a:ln>
        </p:spPr>
      </p:pic>
      <p:sp>
        <p:nvSpPr>
          <p:cNvPr id="224" name="Rectangle 21"/>
          <p:cNvSpPr txBox="1"/>
          <p:nvPr/>
        </p:nvSpPr>
        <p:spPr>
          <a:xfrm>
            <a:off x="2113613" y="4730202"/>
            <a:ext cx="1857359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1" indent="0">
              <a:spcBef>
                <a:spcPts val="1000"/>
              </a:spcBef>
              <a:buClr>
                <a:srgbClr val="CF3A5C"/>
              </a:buClr>
              <a:buFont typeface="Arial"/>
              <a:defRPr>
                <a:solidFill>
                  <a:srgbClr val="007DB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700" dirty="0">
              <a:solidFill>
                <a:srgbClr val="4D5C61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225" name="Rectangle 22"/>
          <p:cNvSpPr txBox="1"/>
          <p:nvPr/>
        </p:nvSpPr>
        <p:spPr>
          <a:xfrm>
            <a:off x="2230851" y="1638300"/>
            <a:ext cx="1740121" cy="847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1" indent="0">
              <a:spcBef>
                <a:spcPts val="1000"/>
              </a:spcBef>
              <a:buClr>
                <a:srgbClr val="CF3A5C"/>
              </a:buClr>
              <a:buFont typeface="Arial"/>
              <a:defRPr>
                <a:solidFill>
                  <a:srgbClr val="007DB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170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rPr>
              <a:t>100% of the total IVF cycles worldwide</a:t>
            </a:r>
          </a:p>
        </p:txBody>
      </p:sp>
      <p:sp>
        <p:nvSpPr>
          <p:cNvPr id="226" name="Freeform: Shape 13"/>
          <p:cNvSpPr txBox="1"/>
          <p:nvPr/>
        </p:nvSpPr>
        <p:spPr>
          <a:xfrm>
            <a:off x="5109367" y="1638300"/>
            <a:ext cx="2669535" cy="285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77900">
              <a:lnSpc>
                <a:spcPct val="90000"/>
              </a:lnSpc>
              <a:spcBef>
                <a:spcPts val="700"/>
              </a:spcBef>
              <a:defRPr b="1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Morphology</a:t>
            </a:r>
          </a:p>
        </p:txBody>
      </p:sp>
      <p:sp>
        <p:nvSpPr>
          <p:cNvPr id="227" name="Freeform: Shape 15"/>
          <p:cNvSpPr txBox="1"/>
          <p:nvPr/>
        </p:nvSpPr>
        <p:spPr>
          <a:xfrm>
            <a:off x="5109367" y="3881477"/>
            <a:ext cx="2669535" cy="285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77900">
              <a:lnSpc>
                <a:spcPct val="90000"/>
              </a:lnSpc>
              <a:spcBef>
                <a:spcPts val="700"/>
              </a:spcBef>
              <a:defRPr b="1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Time-lapse monitoring</a:t>
            </a:r>
          </a:p>
        </p:txBody>
      </p:sp>
      <p:grpSp>
        <p:nvGrpSpPr>
          <p:cNvPr id="230" name="Freeform: Shape 14"/>
          <p:cNvGrpSpPr/>
          <p:nvPr/>
        </p:nvGrpSpPr>
        <p:grpSpPr>
          <a:xfrm>
            <a:off x="4813506" y="1374803"/>
            <a:ext cx="6862200" cy="1808480"/>
            <a:chOff x="0" y="0"/>
            <a:chExt cx="6862198" cy="1808478"/>
          </a:xfrm>
        </p:grpSpPr>
        <p:sp>
          <p:nvSpPr>
            <p:cNvPr id="228" name="Figura"/>
            <p:cNvSpPr/>
            <p:nvPr/>
          </p:nvSpPr>
          <p:spPr>
            <a:xfrm>
              <a:off x="0" y="0"/>
              <a:ext cx="6862199" cy="180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9" y="0"/>
                  </a:moveTo>
                  <a:lnTo>
                    <a:pt x="20651" y="0"/>
                  </a:lnTo>
                  <a:cubicBezTo>
                    <a:pt x="21175" y="0"/>
                    <a:pt x="21600" y="1612"/>
                    <a:pt x="21600" y="3600"/>
                  </a:cubicBezTo>
                  <a:lnTo>
                    <a:pt x="21600" y="18263"/>
                  </a:lnTo>
                  <a:cubicBezTo>
                    <a:pt x="21600" y="20106"/>
                    <a:pt x="21206" y="21600"/>
                    <a:pt x="20721" y="21600"/>
                  </a:cubicBezTo>
                  <a:lnTo>
                    <a:pt x="879" y="21600"/>
                  </a:lnTo>
                  <a:cubicBezTo>
                    <a:pt x="394" y="21600"/>
                    <a:pt x="0" y="20106"/>
                    <a:pt x="0" y="18263"/>
                  </a:cubicBezTo>
                  <a:lnTo>
                    <a:pt x="0" y="3600"/>
                  </a:lnTo>
                  <a:cubicBezTo>
                    <a:pt x="0" y="1612"/>
                    <a:pt x="425" y="0"/>
                    <a:pt x="949" y="0"/>
                  </a:cubicBezTo>
                  <a:close/>
                </a:path>
              </a:pathLst>
            </a:custGeom>
            <a:noFill/>
            <a:ln w="12700" cap="flat">
              <a:solidFill>
                <a:srgbClr val="81869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ts val="600"/>
                </a:spcBef>
                <a:defRPr sz="1600">
                  <a:solidFill>
                    <a:srgbClr val="4D5C61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229" name="Tests morphological symmetry and  cleavage rate through microscopy…"/>
            <p:cNvSpPr txBox="1"/>
            <p:nvPr/>
          </p:nvSpPr>
          <p:spPr>
            <a:xfrm>
              <a:off x="88283" y="88282"/>
              <a:ext cx="6685634" cy="1408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85343" tIns="85343" rIns="85343" bIns="85343" numCol="1" anchor="t">
              <a:spAutoFit/>
            </a:bodyPr>
            <a:lstStyle/>
            <a:p>
              <a:pPr lvl="1" indent="107999" defTabSz="711200">
                <a:lnSpc>
                  <a:spcPct val="110000"/>
                </a:lnSpc>
                <a:spcBef>
                  <a:spcPts val="600"/>
                </a:spcBef>
                <a:defRPr>
                  <a:solidFill>
                    <a:srgbClr val="6E7171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  <a:p>
              <a:pPr lvl="1" indent="36000" defTabSz="711200">
                <a:lnSpc>
                  <a:spcPct val="50000"/>
                </a:lnSpc>
                <a:defRPr>
                  <a:solidFill>
                    <a:srgbClr val="6E7171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  <a:p>
              <a:pPr marL="248400" lvl="1" indent="-140400" defTabSz="711200">
                <a:lnSpc>
                  <a:spcPct val="90000"/>
                </a:lnSpc>
                <a:spcBef>
                  <a:spcPts val="600"/>
                </a:spcBef>
                <a:buClr>
                  <a:srgbClr val="38A6EE"/>
                </a:buClr>
                <a:buSzPct val="100000"/>
                <a:buFont typeface="Arial"/>
                <a:buChar char="•"/>
                <a:defRPr sz="1600">
                  <a:solidFill>
                    <a:srgbClr val="4D5C61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r>
                <a:t>Tests morphological symmetry and </a:t>
              </a:r>
              <a:br/>
              <a:r>
                <a:t>cleavage rate through microscopy</a:t>
              </a:r>
            </a:p>
            <a:p>
              <a:pPr marL="248400" lvl="1" indent="-140400" defTabSz="711200">
                <a:lnSpc>
                  <a:spcPct val="90000"/>
                </a:lnSpc>
                <a:spcBef>
                  <a:spcPts val="600"/>
                </a:spcBef>
                <a:buClr>
                  <a:srgbClr val="38A6EE"/>
                </a:buClr>
                <a:buSzPct val="100000"/>
                <a:buFont typeface="Arial"/>
                <a:buChar char="•"/>
                <a:defRPr sz="1600">
                  <a:solidFill>
                    <a:srgbClr val="4D5C61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r>
                <a:t>Subjective human error</a:t>
              </a:r>
            </a:p>
          </p:txBody>
        </p:sp>
      </p:grpSp>
      <p:pic>
        <p:nvPicPr>
          <p:cNvPr id="231" name="Picture 3" descr="Picture 3"/>
          <p:cNvPicPr>
            <a:picLocks noChangeAspect="1"/>
          </p:cNvPicPr>
          <p:nvPr/>
        </p:nvPicPr>
        <p:blipFill>
          <a:blip r:embed="rId4"/>
          <a:srcRect r="2293" b="5"/>
          <a:stretch>
            <a:fillRect/>
          </a:stretch>
        </p:blipFill>
        <p:spPr>
          <a:xfrm>
            <a:off x="9228305" y="3642707"/>
            <a:ext cx="2430464" cy="2588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714" y="0"/>
                </a:moveTo>
                <a:cubicBezTo>
                  <a:pt x="1663" y="0"/>
                  <a:pt x="0" y="1561"/>
                  <a:pt x="0" y="3488"/>
                </a:cubicBezTo>
                <a:lnTo>
                  <a:pt x="0" y="18112"/>
                </a:lnTo>
                <a:cubicBezTo>
                  <a:pt x="0" y="20039"/>
                  <a:pt x="1663" y="21600"/>
                  <a:pt x="3714" y="21600"/>
                </a:cubicBezTo>
                <a:lnTo>
                  <a:pt x="17882" y="21600"/>
                </a:lnTo>
                <a:cubicBezTo>
                  <a:pt x="19934" y="21600"/>
                  <a:pt x="21600" y="20039"/>
                  <a:pt x="21600" y="18112"/>
                </a:cubicBezTo>
                <a:lnTo>
                  <a:pt x="21600" y="3488"/>
                </a:lnTo>
                <a:cubicBezTo>
                  <a:pt x="21600" y="1561"/>
                  <a:pt x="19934" y="0"/>
                  <a:pt x="17882" y="0"/>
                </a:cubicBezTo>
                <a:lnTo>
                  <a:pt x="3714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34" name="Freeform: Shape 16"/>
          <p:cNvGrpSpPr/>
          <p:nvPr/>
        </p:nvGrpSpPr>
        <p:grpSpPr>
          <a:xfrm>
            <a:off x="4777045" y="3642707"/>
            <a:ext cx="6960109" cy="2692463"/>
            <a:chOff x="0" y="0"/>
            <a:chExt cx="6960107" cy="2692462"/>
          </a:xfrm>
        </p:grpSpPr>
        <p:sp>
          <p:nvSpPr>
            <p:cNvPr id="232" name="Rectángulo redondeado"/>
            <p:cNvSpPr/>
            <p:nvPr/>
          </p:nvSpPr>
          <p:spPr>
            <a:xfrm>
              <a:off x="0" y="0"/>
              <a:ext cx="6960108" cy="2588934"/>
            </a:xfrm>
            <a:prstGeom prst="roundRect">
              <a:avLst>
                <a:gd name="adj" fmla="val 16667"/>
              </a:avLst>
            </a:prstGeom>
            <a:noFill/>
            <a:ln w="12700" cap="flat">
              <a:solidFill>
                <a:srgbClr val="81869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ts val="600"/>
                </a:spcBef>
              </a:pPr>
              <a:endParaRPr/>
            </a:p>
          </p:txBody>
        </p:sp>
        <p:sp>
          <p:nvSpPr>
            <p:cNvPr id="233" name="Zoomed pictures taken at fixed intervals  within the incubator…"/>
            <p:cNvSpPr txBox="1"/>
            <p:nvPr/>
          </p:nvSpPr>
          <p:spPr>
            <a:xfrm>
              <a:off x="126381" y="126381"/>
              <a:ext cx="4342103" cy="25660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85343" tIns="85343" rIns="85343" bIns="85343" numCol="1" anchor="t">
              <a:noAutofit/>
            </a:bodyPr>
            <a:lstStyle/>
            <a:p>
              <a:pPr lvl="1" indent="107999" defTabSz="711200">
                <a:lnSpc>
                  <a:spcPct val="110000"/>
                </a:lnSpc>
                <a:spcBef>
                  <a:spcPts val="600"/>
                </a:spcBef>
                <a:defRPr spc="-10">
                  <a:solidFill>
                    <a:srgbClr val="4D5C61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dirty="0"/>
            </a:p>
            <a:p>
              <a:pPr marL="248400" lvl="1" indent="-140400" defTabSz="711200">
                <a:lnSpc>
                  <a:spcPct val="90000"/>
                </a:lnSpc>
                <a:spcBef>
                  <a:spcPts val="600"/>
                </a:spcBef>
                <a:buClr>
                  <a:srgbClr val="38A6EE"/>
                </a:buClr>
                <a:buSzPct val="100000"/>
                <a:buFont typeface="Arial"/>
                <a:buChar char="•"/>
                <a:defRPr sz="1600" spc="-10">
                  <a:solidFill>
                    <a:srgbClr val="4D5C61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r>
                <a:rPr dirty="0"/>
                <a:t>Zoomed pictures taken at fixed intervals </a:t>
              </a:r>
              <a:br>
                <a:rPr dirty="0"/>
              </a:br>
              <a:r>
                <a:rPr dirty="0"/>
                <a:t>within the incubator</a:t>
              </a:r>
              <a:r>
                <a:rPr lang="en-US" dirty="0"/>
                <a:t>, </a:t>
              </a:r>
              <a:r>
                <a:rPr dirty="0"/>
                <a:t>calculating the cell-rate cleavage </a:t>
              </a:r>
              <a:endParaRPr lang="en-US" dirty="0"/>
            </a:p>
            <a:p>
              <a:pPr marL="248400" lvl="1" indent="-140400" defTabSz="711200">
                <a:lnSpc>
                  <a:spcPct val="90000"/>
                </a:lnSpc>
                <a:spcBef>
                  <a:spcPts val="600"/>
                </a:spcBef>
                <a:buClr>
                  <a:srgbClr val="38A6EE"/>
                </a:buClr>
                <a:buSzPct val="100000"/>
                <a:buFont typeface="Arial"/>
                <a:buChar char="•"/>
                <a:defRPr sz="1600" spc="-10">
                  <a:solidFill>
                    <a:srgbClr val="4D5C61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r>
                <a:rPr dirty="0"/>
                <a:t>Shown to improve outcomes by </a:t>
              </a:r>
              <a:r>
                <a:rPr lang="en-GB" dirty="0"/>
                <a:t>less than </a:t>
              </a:r>
              <a:r>
                <a:rPr dirty="0"/>
                <a:t>10%</a:t>
              </a:r>
            </a:p>
            <a:p>
              <a:pPr marL="248400" lvl="1" indent="-140400" defTabSz="711200">
                <a:lnSpc>
                  <a:spcPct val="90000"/>
                </a:lnSpc>
                <a:spcBef>
                  <a:spcPts val="600"/>
                </a:spcBef>
                <a:buClr>
                  <a:srgbClr val="38A6EE"/>
                </a:buClr>
                <a:buSzPct val="100000"/>
                <a:buFont typeface="Arial"/>
                <a:buChar char="•"/>
                <a:defRPr sz="1600" spc="-30">
                  <a:solidFill>
                    <a:srgbClr val="4D5C61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r>
                <a:rPr dirty="0"/>
                <a:t>Players: Merck (GERI, </a:t>
              </a:r>
              <a:r>
                <a:rPr dirty="0" err="1"/>
                <a:t>Eeva</a:t>
              </a:r>
              <a:r>
                <a:rPr dirty="0"/>
                <a:t>) , Vitrolife (EmbryoScope)</a:t>
              </a:r>
            </a:p>
            <a:p>
              <a:pPr lvl="1" indent="107999" defTabSz="711200">
                <a:lnSpc>
                  <a:spcPct val="90000"/>
                </a:lnSpc>
                <a:spcBef>
                  <a:spcPts val="600"/>
                </a:spcBef>
                <a:defRPr sz="1600" spc="-30">
                  <a:solidFill>
                    <a:srgbClr val="4D5C61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r>
                <a:rPr dirty="0"/>
                <a:t>	</a:t>
              </a:r>
            </a:p>
          </p:txBody>
        </p:sp>
      </p:grpSp>
      <p:sp>
        <p:nvSpPr>
          <p:cNvPr id="235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552777" y="6409460"/>
            <a:ext cx="181836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38" name="Línea de conexión"/>
          <p:cNvSpPr/>
          <p:nvPr/>
        </p:nvSpPr>
        <p:spPr>
          <a:xfrm>
            <a:off x="2523971" y="4113416"/>
            <a:ext cx="2246713" cy="713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240" y="16862"/>
                  <a:pt x="7040" y="9662"/>
                  <a:pt x="0" y="0"/>
                </a:cubicBezTo>
              </a:path>
            </a:pathLst>
          </a:custGeom>
          <a:ln w="127000">
            <a:solidFill>
              <a:schemeClr val="accent1">
                <a:alpha val="58852"/>
              </a:schemeClr>
            </a:solidFill>
            <a:miter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239" name="Línea de conexión"/>
          <p:cNvSpPr/>
          <p:nvPr/>
        </p:nvSpPr>
        <p:spPr>
          <a:xfrm>
            <a:off x="2467166" y="2459885"/>
            <a:ext cx="2339983" cy="544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2656" y="4795"/>
                  <a:pt x="5456" y="11995"/>
                  <a:pt x="0" y="21600"/>
                </a:cubicBezTo>
              </a:path>
            </a:pathLst>
          </a:custGeom>
          <a:ln w="127000">
            <a:solidFill>
              <a:schemeClr val="accent1">
                <a:alpha val="58852"/>
              </a:schemeClr>
            </a:solidFill>
            <a:miter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4D2414-E5A2-49AD-98BF-398629D1C3BC}"/>
              </a:ext>
            </a:extLst>
          </p:cNvPr>
          <p:cNvSpPr/>
          <p:nvPr/>
        </p:nvSpPr>
        <p:spPr>
          <a:xfrm>
            <a:off x="518398" y="4826420"/>
            <a:ext cx="3172087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>
              <a:spcBef>
                <a:spcPts val="1000"/>
              </a:spcBef>
              <a:buClr>
                <a:srgbClr val="CF3A5C"/>
              </a:buClr>
              <a:buFont typeface="Arial"/>
              <a:defRPr>
                <a:solidFill>
                  <a:srgbClr val="007DB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b="1" u="sng" dirty="0">
                <a:solidFill>
                  <a:srgbClr val="3517C9"/>
                </a:solidFill>
                <a:latin typeface="Helvetica Neue Thin"/>
                <a:ea typeface="Helvetica Neue Thin"/>
                <a:cs typeface="Helvetica Neue Thin"/>
                <a:sym typeface="Helvetica Neue Thin"/>
              </a:rPr>
              <a:t>Fertissimo TCL Analyzer: </a:t>
            </a:r>
          </a:p>
          <a:p>
            <a:pPr lvl="1" indent="0">
              <a:spcBef>
                <a:spcPts val="1000"/>
              </a:spcBef>
              <a:buClr>
                <a:srgbClr val="CF3A5C"/>
              </a:buClr>
              <a:buFont typeface="Arial"/>
              <a:defRPr>
                <a:solidFill>
                  <a:srgbClr val="007DB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b="1" dirty="0">
                <a:solidFill>
                  <a:srgbClr val="3517C9"/>
                </a:solidFill>
                <a:latin typeface="Helvetica Neue Thin"/>
                <a:ea typeface="Helvetica Neue Thin"/>
                <a:cs typeface="Helvetica Neue Thin"/>
                <a:sym typeface="Helvetica Neue Thin"/>
              </a:rPr>
              <a:t>Objective, Sensitive,</a:t>
            </a:r>
          </a:p>
          <a:p>
            <a:pPr lvl="1" indent="0">
              <a:spcBef>
                <a:spcPts val="1000"/>
              </a:spcBef>
              <a:buClr>
                <a:srgbClr val="CF3A5C"/>
              </a:buClr>
              <a:buFont typeface="Arial"/>
              <a:defRPr>
                <a:solidFill>
                  <a:srgbClr val="007DB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b="1" dirty="0">
                <a:solidFill>
                  <a:srgbClr val="3517C9"/>
                </a:solidFill>
                <a:latin typeface="Helvetica Neue Thin"/>
                <a:ea typeface="Helvetica Neue Thin"/>
                <a:cs typeface="Helvetica Neue Thin"/>
                <a:sym typeface="Helvetica Neue Thin"/>
              </a:rPr>
              <a:t>Easy to use</a:t>
            </a:r>
          </a:p>
          <a:p>
            <a:pPr lvl="1" indent="0">
              <a:spcBef>
                <a:spcPts val="1000"/>
              </a:spcBef>
              <a:buClr>
                <a:srgbClr val="CF3A5C"/>
              </a:buClr>
              <a:buFont typeface="Arial"/>
              <a:defRPr>
                <a:solidFill>
                  <a:srgbClr val="007DB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b="1" dirty="0">
                <a:solidFill>
                  <a:srgbClr val="3517C9"/>
                </a:solidFill>
                <a:latin typeface="Helvetica Neue Thin"/>
                <a:ea typeface="Helvetica Neue Thin"/>
                <a:cs typeface="Helvetica Neue Thin"/>
                <a:sym typeface="Helvetica Neue Thin"/>
              </a:rPr>
              <a:t>Affordable</a:t>
            </a:r>
            <a:endParaRPr lang="LID4096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3200"/>
            </a:pPr>
            <a:r>
              <a:rPr dirty="0"/>
              <a:t>TCL</a:t>
            </a:r>
            <a:r>
              <a:rPr lang="en-IL" dirty="0"/>
              <a:t> </a:t>
            </a:r>
            <a:r>
              <a:rPr dirty="0"/>
              <a:t>values are indicative of outcomes </a:t>
            </a:r>
            <a:r>
              <a:rPr lang="en-GB" sz="1400" dirty="0"/>
              <a:t> </a:t>
            </a:r>
            <a:r>
              <a:rPr lang="en-GB" sz="3200" dirty="0"/>
              <a:t>- IVF Preliminary Trial</a:t>
            </a:r>
            <a:endParaRPr sz="3200" dirty="0"/>
          </a:p>
        </p:txBody>
      </p:sp>
      <p:sp>
        <p:nvSpPr>
          <p:cNvPr id="303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5544156"/>
            <a:ext cx="9964132" cy="4875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1800" i="0">
                <a:solidFill>
                  <a:srgbClr val="4D5C6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Implantation rate </a:t>
            </a:r>
            <a:r>
              <a:rPr lang="he-IL" dirty="0"/>
              <a:t>– </a:t>
            </a:r>
            <a:r>
              <a:rPr lang="en-GB" dirty="0"/>
              <a:t> Initial study - Fertility &amp; Sterility (</a:t>
            </a:r>
            <a:r>
              <a:rPr lang="en-US" sz="1800" b="1" i="0" u="sng" dirty="0" err="1">
                <a:sym typeface="Helvetica Neue Thin"/>
                <a:hlinkClick r:id="rId2" tooltip="Fertility and sterility."/>
              </a:rPr>
              <a:t>Fertil</a:t>
            </a:r>
            <a:r>
              <a:rPr lang="en-US" sz="1800" b="1" i="0" u="sng" dirty="0">
                <a:sym typeface="Helvetica Neue Thin"/>
                <a:hlinkClick r:id="rId2" tooltip="Fertility and sterility."/>
              </a:rPr>
              <a:t> </a:t>
            </a:r>
            <a:r>
              <a:rPr lang="en-US" sz="1800" b="1" i="0" u="sng" dirty="0" err="1">
                <a:sym typeface="Helvetica Neue Thin"/>
                <a:hlinkClick r:id="rId2" tooltip="Fertility and sterility."/>
              </a:rPr>
              <a:t>Steril</a:t>
            </a:r>
            <a:r>
              <a:rPr lang="en-US" sz="1800" b="1" i="0" u="sng" dirty="0">
                <a:sym typeface="Helvetica Neue Thin"/>
                <a:hlinkClick r:id="rId2" tooltip="Fertility and sterility."/>
              </a:rPr>
              <a:t>.</a:t>
            </a:r>
            <a:r>
              <a:rPr lang="en-US" sz="1800" b="1" i="0" dirty="0">
                <a:sym typeface="Helvetica Neue Thin"/>
              </a:rPr>
              <a:t> 2011 Mar 1;95(3):979-84.)</a:t>
            </a:r>
            <a:endParaRPr b="1" dirty="0"/>
          </a:p>
        </p:txBody>
      </p:sp>
      <p:sp>
        <p:nvSpPr>
          <p:cNvPr id="304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475083" y="6409460"/>
            <a:ext cx="25953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5056891-2ED8-4260-AB58-69E827ED9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44003" y="1041400"/>
            <a:ext cx="7982353" cy="431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3794841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151619"/>
      </a:dk1>
      <a:lt1>
        <a:srgbClr val="FFFFFF"/>
      </a:lt1>
      <a:dk2>
        <a:srgbClr val="A7A7A7"/>
      </a:dk2>
      <a:lt2>
        <a:srgbClr val="535353"/>
      </a:lt2>
      <a:accent1>
        <a:srgbClr val="63B5C7"/>
      </a:accent1>
      <a:accent2>
        <a:srgbClr val="46ACC4"/>
      </a:accent2>
      <a:accent3>
        <a:srgbClr val="20A1BF"/>
      </a:accent3>
      <a:accent4>
        <a:srgbClr val="009ABE"/>
      </a:accent4>
      <a:accent5>
        <a:srgbClr val="0086B2"/>
      </a:accent5>
      <a:accent6>
        <a:srgbClr val="007AA4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51619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51619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3B5C7"/>
      </a:accent1>
      <a:accent2>
        <a:srgbClr val="46ACC4"/>
      </a:accent2>
      <a:accent3>
        <a:srgbClr val="20A1BF"/>
      </a:accent3>
      <a:accent4>
        <a:srgbClr val="009ABE"/>
      </a:accent4>
      <a:accent5>
        <a:srgbClr val="0086B2"/>
      </a:accent5>
      <a:accent6>
        <a:srgbClr val="007AA4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51619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51619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39130</TotalTime>
  <Words>1082</Words>
  <Application>Microsoft Office PowerPoint</Application>
  <PresentationFormat>Widescreen</PresentationFormat>
  <Paragraphs>207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Helvetica</vt:lpstr>
      <vt:lpstr>Helvetica Neue</vt:lpstr>
      <vt:lpstr>Helvetica Neue Light</vt:lpstr>
      <vt:lpstr>Helvetica Neue Medium</vt:lpstr>
      <vt:lpstr>Helvetica Neue Thin</vt:lpstr>
      <vt:lpstr>PT Sans Narrow</vt:lpstr>
      <vt:lpstr>Roboto</vt:lpstr>
      <vt:lpstr>Times New Roman</vt:lpstr>
      <vt:lpstr>Office Theme</vt:lpstr>
      <vt:lpstr>Better Embryo Selection:  Giving Birth to IVF Success using Oxidative Stress as a Biomarker</vt:lpstr>
      <vt:lpstr> Carmel Diagnostics  -  Fertissimo A ground-breaking medical system selecting the most viable embryos for successful IVF pregnancy    </vt:lpstr>
      <vt:lpstr>The Infertility pain</vt:lpstr>
      <vt:lpstr>The Holy Grail of IVF is Embryo Selection  The challenge:</vt:lpstr>
      <vt:lpstr>Identification of the right embryo for transfer by using oxidative stress as a biomarker</vt:lpstr>
      <vt:lpstr>Current Status: 9-12 months from market</vt:lpstr>
      <vt:lpstr>Business model:  Pay-Per-Test</vt:lpstr>
      <vt:lpstr>Current evaluation methods do not significantly increase success rates</vt:lpstr>
      <vt:lpstr>TCL values are indicative of outcomes  - IVF Preliminary Trial</vt:lpstr>
      <vt:lpstr>Clinical program generates impressive outcomes</vt:lpstr>
      <vt:lpstr>Positive results Published</vt:lpstr>
      <vt:lpstr>Future roadmap: Multiple indications in oxidative stress Accumulated Potential market --  MultiBillion $</vt:lpstr>
      <vt:lpstr>PowerPoint Presentation</vt:lpstr>
      <vt:lpstr>Proof of principle studies recognized</vt:lpstr>
      <vt:lpstr>Fertissimo Roadmap</vt:lpstr>
      <vt:lpstr>Needed Resources</vt:lpstr>
      <vt:lpstr>IVF success and beyond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Embryo Selection:  Giving Birth  to IVF Success</dc:title>
  <dc:creator>User</dc:creator>
  <cp:lastModifiedBy>Tzali Cnaani</cp:lastModifiedBy>
  <cp:revision>122</cp:revision>
  <dcterms:modified xsi:type="dcterms:W3CDTF">2020-12-08T11:23:35Z</dcterms:modified>
</cp:coreProperties>
</file>